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9"/>
  </p:notesMasterIdLst>
  <p:sldIdLst>
    <p:sldId id="256" r:id="rId3"/>
    <p:sldId id="283" r:id="rId4"/>
    <p:sldId id="329" r:id="rId5"/>
    <p:sldId id="328" r:id="rId6"/>
    <p:sldId id="259" r:id="rId7"/>
    <p:sldId id="284" r:id="rId8"/>
    <p:sldId id="330" r:id="rId9"/>
    <p:sldId id="275" r:id="rId10"/>
    <p:sldId id="341" r:id="rId11"/>
    <p:sldId id="342" r:id="rId12"/>
    <p:sldId id="348" r:id="rId13"/>
    <p:sldId id="349" r:id="rId14"/>
    <p:sldId id="350" r:id="rId15"/>
    <p:sldId id="331" r:id="rId16"/>
    <p:sldId id="351" r:id="rId17"/>
    <p:sldId id="352" r:id="rId18"/>
    <p:sldId id="354" r:id="rId19"/>
    <p:sldId id="332" r:id="rId20"/>
    <p:sldId id="356" r:id="rId21"/>
    <p:sldId id="355" r:id="rId22"/>
    <p:sldId id="357" r:id="rId23"/>
    <p:sldId id="333" r:id="rId24"/>
    <p:sldId id="358" r:id="rId25"/>
    <p:sldId id="266" r:id="rId26"/>
    <p:sldId id="298" r:id="rId27"/>
    <p:sldId id="267" r:id="rId28"/>
    <p:sldId id="296" r:id="rId29"/>
    <p:sldId id="334" r:id="rId30"/>
    <p:sldId id="359" r:id="rId31"/>
    <p:sldId id="300" r:id="rId32"/>
    <p:sldId id="303" r:id="rId33"/>
    <p:sldId id="301" r:id="rId34"/>
    <p:sldId id="304" r:id="rId35"/>
    <p:sldId id="305" r:id="rId36"/>
    <p:sldId id="302" r:id="rId37"/>
    <p:sldId id="306" r:id="rId38"/>
    <p:sldId id="268" r:id="rId39"/>
    <p:sldId id="335" r:id="rId40"/>
    <p:sldId id="269" r:id="rId41"/>
    <p:sldId id="360" r:id="rId42"/>
    <p:sldId id="270" r:id="rId43"/>
    <p:sldId id="271" r:id="rId44"/>
    <p:sldId id="272" r:id="rId45"/>
    <p:sldId id="368" r:id="rId46"/>
    <p:sldId id="369" r:id="rId47"/>
    <p:sldId id="338" r:id="rId48"/>
    <p:sldId id="361" r:id="rId49"/>
    <p:sldId id="362" r:id="rId50"/>
    <p:sldId id="363" r:id="rId51"/>
    <p:sldId id="339" r:id="rId52"/>
    <p:sldId id="364" r:id="rId53"/>
    <p:sldId id="340" r:id="rId54"/>
    <p:sldId id="366" r:id="rId55"/>
    <p:sldId id="367" r:id="rId56"/>
    <p:sldId id="282" r:id="rId57"/>
    <p:sldId id="327" r:id="rId5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08" autoAdjust="0"/>
    <p:restoredTop sz="94660"/>
  </p:normalViewPr>
  <p:slideViewPr>
    <p:cSldViewPr>
      <p:cViewPr varScale="1">
        <p:scale>
          <a:sx n="33" d="100"/>
          <a:sy n="33" d="100"/>
        </p:scale>
        <p:origin x="236" y="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2B30A5-3803-4327-98E2-AD11E37D9E9B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48107-01E5-4B9B-81DE-F0A72935FF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671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B48107-01E5-4B9B-81DE-F0A72935FF8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33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652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594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89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483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2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814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28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39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52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11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24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0320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524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2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563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980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141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4660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385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306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6509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0234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997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067FA-F66E-483F-9064-6BE4A3419127}" type="datetimeFigureOut">
              <a:rPr lang="en-US" smtClean="0"/>
              <a:t>1/12/2022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ABC4E-FFFD-448B-AA6A-E3A5704D9B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08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mailto:glenn.heaney@calverthealthmed.org" TargetMode="External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:\Public Relations\MARKETING\PROJECT FILES\Marketing\ReBranding\Templates\PotentialPP\template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600200"/>
            <a:ext cx="7239000" cy="1470025"/>
          </a:xfrm>
        </p:spPr>
        <p:txBody>
          <a:bodyPr/>
          <a:lstStyle/>
          <a:p>
            <a:r>
              <a:rPr lang="en-US" dirty="0"/>
              <a:t>MEDITECH Expanse</a:t>
            </a:r>
            <a:br>
              <a:rPr lang="en-US" dirty="0"/>
            </a:br>
            <a:r>
              <a:rPr lang="en-US" dirty="0"/>
              <a:t>Documents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1200" y="3276600"/>
            <a:ext cx="6400800" cy="1752600"/>
          </a:xfrm>
        </p:spPr>
        <p:txBody>
          <a:bodyPr/>
          <a:lstStyle/>
          <a:p>
            <a:r>
              <a:rPr lang="en-US" dirty="0"/>
              <a:t>Web Based EHR</a:t>
            </a:r>
          </a:p>
          <a:p>
            <a:r>
              <a:rPr lang="en-US" b="1" u="sng" dirty="0"/>
              <a:t>MUST</a:t>
            </a:r>
            <a:r>
              <a:rPr lang="en-US" dirty="0"/>
              <a:t> be viewed as a Slide Show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F7F8-2DCC-479A-B902-7CF00B81A8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74" y="368799"/>
            <a:ext cx="4495800" cy="785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834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792A020-52BA-47AE-BF54-A0E83329E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Contents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6F06B8-AEC0-451A-936A-973CFE7546C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/>
              <a:t>Navigating Document Screen</a:t>
            </a:r>
          </a:p>
          <a:p>
            <a:r>
              <a:rPr lang="en-US" sz="2000" dirty="0"/>
              <a:t>Navigating a Document</a:t>
            </a:r>
          </a:p>
          <a:p>
            <a:r>
              <a:rPr lang="en-US" sz="2000" dirty="0"/>
              <a:t>Section</a:t>
            </a:r>
          </a:p>
          <a:p>
            <a:r>
              <a:rPr lang="en-US" sz="2000" dirty="0"/>
              <a:t>Review of Systems</a:t>
            </a:r>
          </a:p>
          <a:p>
            <a:r>
              <a:rPr lang="en-US" sz="2000" dirty="0" err="1"/>
              <a:t>Typicals</a:t>
            </a:r>
            <a:endParaRPr lang="en-US" sz="2000" dirty="0"/>
          </a:p>
          <a:p>
            <a:r>
              <a:rPr lang="en-US" sz="2000" dirty="0"/>
              <a:t>PMFSH</a:t>
            </a:r>
          </a:p>
          <a:p>
            <a:r>
              <a:rPr lang="en-US" sz="2000" dirty="0"/>
              <a:t>Meds</a:t>
            </a:r>
          </a:p>
          <a:p>
            <a:r>
              <a:rPr lang="en-US" sz="2000" dirty="0"/>
              <a:t>Exam</a:t>
            </a:r>
          </a:p>
          <a:p>
            <a:r>
              <a:rPr lang="en-US" sz="2000" dirty="0"/>
              <a:t>Results</a:t>
            </a:r>
          </a:p>
          <a:p>
            <a:r>
              <a:rPr lang="en-US" sz="2000" dirty="0"/>
              <a:t>VTE/CVA</a:t>
            </a:r>
          </a:p>
          <a:p>
            <a:r>
              <a:rPr lang="en-US" sz="2000" dirty="0"/>
              <a:t>A&amp;P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139DA-3AAD-4454-911D-629CF77C2C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000" dirty="0"/>
              <a:t>Slide 3</a:t>
            </a:r>
          </a:p>
          <a:p>
            <a:r>
              <a:rPr lang="en-US" sz="2000" dirty="0"/>
              <a:t>Slide 7</a:t>
            </a:r>
          </a:p>
          <a:p>
            <a:r>
              <a:rPr lang="en-US" sz="2000" dirty="0"/>
              <a:t>Slide 14</a:t>
            </a:r>
          </a:p>
          <a:p>
            <a:r>
              <a:rPr lang="en-US" sz="2000" dirty="0"/>
              <a:t>Slide 18</a:t>
            </a:r>
          </a:p>
          <a:p>
            <a:r>
              <a:rPr lang="en-US" sz="2000" dirty="0"/>
              <a:t>Slide 22</a:t>
            </a:r>
          </a:p>
          <a:p>
            <a:r>
              <a:rPr lang="en-US" sz="2000" dirty="0"/>
              <a:t>Slide 28</a:t>
            </a:r>
          </a:p>
          <a:p>
            <a:r>
              <a:rPr lang="en-US" sz="2000" dirty="0"/>
              <a:t>Slide 38</a:t>
            </a:r>
          </a:p>
          <a:p>
            <a:r>
              <a:rPr lang="en-US" sz="2000" dirty="0"/>
              <a:t>Slide 44</a:t>
            </a:r>
          </a:p>
          <a:p>
            <a:r>
              <a:rPr lang="en-US" sz="2000" dirty="0"/>
              <a:t>Slide 46</a:t>
            </a:r>
          </a:p>
          <a:p>
            <a:r>
              <a:rPr lang="en-US" sz="2000" dirty="0"/>
              <a:t>Slide 50</a:t>
            </a:r>
          </a:p>
          <a:p>
            <a:r>
              <a:rPr lang="en-US" sz="2000" dirty="0"/>
              <a:t>Slide 52</a:t>
            </a:r>
          </a:p>
        </p:txBody>
      </p:sp>
    </p:spTree>
    <p:extLst>
      <p:ext uri="{BB962C8B-B14F-4D97-AF65-F5344CB8AC3E}">
        <p14:creationId xmlns:p14="http://schemas.microsoft.com/office/powerpoint/2010/main" val="753178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Navigating documentation screen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9F9D6-48A0-47CC-AB5F-A557FCCD0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09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792A020-52BA-47AE-BF54-A0E83329E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3100" dirty="0"/>
              <a:t>Navigating Document Screen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4B5E08-D163-4B8C-B5AD-09D011B5D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Document Screen</a:t>
            </a:r>
          </a:p>
          <a:p>
            <a:pPr lvl="1"/>
            <a:r>
              <a:rPr lang="en-US" sz="1400" dirty="0"/>
              <a:t>MY/ALL – Defaults to “MY” and opening a document under “ALL” can be problematic</a:t>
            </a:r>
          </a:p>
          <a:p>
            <a:pPr lvl="1"/>
            <a:r>
              <a:rPr lang="en-US" sz="1400" dirty="0"/>
              <a:t>All your draft/pending documents display – Click to open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3AD6ED-9C11-4619-A550-7D00DFBD1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79715"/>
            <a:ext cx="8229600" cy="3446447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180E77C-2862-4892-B07D-5848D8D871F9}"/>
              </a:ext>
            </a:extLst>
          </p:cNvPr>
          <p:cNvSpPr/>
          <p:nvPr/>
        </p:nvSpPr>
        <p:spPr>
          <a:xfrm>
            <a:off x="4343400" y="2667000"/>
            <a:ext cx="5334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F43CE7-0E73-47E7-96E1-5D5D2D513AEC}"/>
              </a:ext>
            </a:extLst>
          </p:cNvPr>
          <p:cNvSpPr/>
          <p:nvPr/>
        </p:nvSpPr>
        <p:spPr>
          <a:xfrm>
            <a:off x="3657600" y="3429000"/>
            <a:ext cx="19050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C31DE-5E18-4346-9818-36F81D022CAF}"/>
              </a:ext>
            </a:extLst>
          </p:cNvPr>
          <p:cNvSpPr/>
          <p:nvPr/>
        </p:nvSpPr>
        <p:spPr>
          <a:xfrm>
            <a:off x="533400" y="3733800"/>
            <a:ext cx="3124200" cy="990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63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792A020-52BA-47AE-BF54-A0E83329E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3100" dirty="0"/>
              <a:t>Navigating Document Screen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4B5E08-D163-4B8C-B5AD-09D011B5D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Document Screen</a:t>
            </a:r>
          </a:p>
          <a:p>
            <a:pPr lvl="1"/>
            <a:r>
              <a:rPr lang="en-US" sz="1400" dirty="0"/>
              <a:t>“Show All” (if checked) displays all documents in tile format (as favorites are shown below)</a:t>
            </a:r>
          </a:p>
          <a:p>
            <a:pPr lvl="1"/>
            <a:r>
              <a:rPr lang="en-US" sz="1400" dirty="0"/>
              <a:t>“Search New Documents” – lists documents while searching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3AD6ED-9C11-4619-A550-7D00DFBD1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79716"/>
            <a:ext cx="8229600" cy="3446447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C207953-571A-413B-8BF5-C56066EE4694}"/>
              </a:ext>
            </a:extLst>
          </p:cNvPr>
          <p:cNvSpPr/>
          <p:nvPr/>
        </p:nvSpPr>
        <p:spPr>
          <a:xfrm>
            <a:off x="4724400" y="4737114"/>
            <a:ext cx="762000" cy="21588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C05632-BCFE-46C0-BB7F-0C18FBACCF38}"/>
              </a:ext>
            </a:extLst>
          </p:cNvPr>
          <p:cNvSpPr/>
          <p:nvPr/>
        </p:nvSpPr>
        <p:spPr>
          <a:xfrm>
            <a:off x="5486400" y="4737114"/>
            <a:ext cx="3200400" cy="22860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38285E7-A976-4BBA-B2A5-AFA57E785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737114"/>
            <a:ext cx="8229600" cy="115268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471824D2-2DE4-4924-B4B0-83B61BC00E0B}"/>
              </a:ext>
            </a:extLst>
          </p:cNvPr>
          <p:cNvSpPr/>
          <p:nvPr/>
        </p:nvSpPr>
        <p:spPr>
          <a:xfrm>
            <a:off x="8305800" y="4965715"/>
            <a:ext cx="228600" cy="92407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A15914-07C9-4E9A-9348-A694929E3FB8}"/>
              </a:ext>
            </a:extLst>
          </p:cNvPr>
          <p:cNvSpPr/>
          <p:nvPr/>
        </p:nvSpPr>
        <p:spPr>
          <a:xfrm>
            <a:off x="5715000" y="4965715"/>
            <a:ext cx="2590800" cy="44448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155E4E-A906-4DB0-A969-84257A5F8040}"/>
              </a:ext>
            </a:extLst>
          </p:cNvPr>
          <p:cNvSpPr txBox="1"/>
          <p:nvPr/>
        </p:nvSpPr>
        <p:spPr>
          <a:xfrm>
            <a:off x="609600" y="5034548"/>
            <a:ext cx="4953000" cy="86177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Full list can be scrolled, or type to 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Documents can be made favorites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Click name to open document</a:t>
            </a:r>
          </a:p>
        </p:txBody>
      </p:sp>
    </p:spTree>
    <p:extLst>
      <p:ext uri="{BB962C8B-B14F-4D97-AF65-F5344CB8AC3E}">
        <p14:creationId xmlns:p14="http://schemas.microsoft.com/office/powerpoint/2010/main" val="105197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792A020-52BA-47AE-BF54-A0E83329E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3100" dirty="0"/>
              <a:t>Navigating Document Screen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4B5E08-D163-4B8C-B5AD-09D011B5D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Document Screen</a:t>
            </a:r>
          </a:p>
          <a:p>
            <a:pPr lvl="1"/>
            <a:r>
              <a:rPr lang="en-US" sz="1600" dirty="0"/>
              <a:t>All your favorite documents display as tiles</a:t>
            </a:r>
          </a:p>
          <a:p>
            <a:pPr lvl="1"/>
            <a:r>
              <a:rPr lang="en-US" sz="1600" dirty="0"/>
              <a:t>Click tile to open document type for the patient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3AD6ED-9C11-4619-A550-7D00DFBD1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679715"/>
            <a:ext cx="8229600" cy="344644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0C05632-BCFE-46C0-BB7F-0C18FBACCF38}"/>
              </a:ext>
            </a:extLst>
          </p:cNvPr>
          <p:cNvSpPr/>
          <p:nvPr/>
        </p:nvSpPr>
        <p:spPr>
          <a:xfrm>
            <a:off x="1828800" y="5029199"/>
            <a:ext cx="1447800" cy="60960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CD27441-3CFE-4D60-94B8-789554F0FBAA}"/>
              </a:ext>
            </a:extLst>
          </p:cNvPr>
          <p:cNvSpPr/>
          <p:nvPr/>
        </p:nvSpPr>
        <p:spPr>
          <a:xfrm>
            <a:off x="533400" y="5041914"/>
            <a:ext cx="8153400" cy="685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69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Navigating a document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9F9D6-48A0-47CC-AB5F-A557FCCD0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526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77E553A-61FF-400E-8A72-A0BA34C4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495B46-45BC-4456-A9A2-2BAE97186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We will be looking at the “History &amp; Physical – Adult” document</a:t>
            </a:r>
          </a:p>
          <a:p>
            <a:pPr lvl="1"/>
            <a:r>
              <a:rPr lang="en-US" sz="2400" dirty="0"/>
              <a:t>Consult notes are constructed in a similar manner</a:t>
            </a:r>
          </a:p>
          <a:p>
            <a:pPr lvl="1"/>
            <a:r>
              <a:rPr lang="en-US" sz="2400" dirty="0"/>
              <a:t>Most documents will include some of these features, though less of them</a:t>
            </a:r>
          </a:p>
          <a:p>
            <a:pPr lvl="1"/>
            <a:r>
              <a:rPr lang="en-US" sz="2400" dirty="0"/>
              <a:t>Specialty documents are designed around their needs (the specialty)</a:t>
            </a:r>
          </a:p>
        </p:txBody>
      </p:sp>
    </p:spTree>
    <p:extLst>
      <p:ext uri="{BB962C8B-B14F-4D97-AF65-F5344CB8AC3E}">
        <p14:creationId xmlns:p14="http://schemas.microsoft.com/office/powerpoint/2010/main" val="504796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3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77E553A-61FF-400E-8A72-A0BA34C4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4400" dirty="0"/>
              <a:t>Navigating a Document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495B46-45BC-4456-A9A2-2BAE97186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12D81D-5925-4E50-A1AF-E9E603E7E6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44208"/>
            <a:ext cx="8229600" cy="31819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5BE72C-46A4-4B8D-8765-29B961A4B702}"/>
              </a:ext>
            </a:extLst>
          </p:cNvPr>
          <p:cNvSpPr/>
          <p:nvPr/>
        </p:nvSpPr>
        <p:spPr>
          <a:xfrm>
            <a:off x="685800" y="2944208"/>
            <a:ext cx="1295400" cy="25619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DE8301-80C8-4E86-A987-0A2E789B4748}"/>
              </a:ext>
            </a:extLst>
          </p:cNvPr>
          <p:cNvSpPr txBox="1"/>
          <p:nvPr/>
        </p:nvSpPr>
        <p:spPr>
          <a:xfrm>
            <a:off x="2667000" y="4038600"/>
            <a:ext cx="5638800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Confirms Document Type selected</a:t>
            </a:r>
          </a:p>
          <a:p>
            <a:r>
              <a:rPr lang="en-US" dirty="0"/>
              <a:t>Confirms Provider who “owns” the document</a:t>
            </a:r>
          </a:p>
          <a:p>
            <a:r>
              <a:rPr lang="en-US" dirty="0"/>
              <a:t>Toggle to alternative “Review and Refine” view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0F3067-C03E-49DE-B68F-ED5AC69A44F1}"/>
              </a:ext>
            </a:extLst>
          </p:cNvPr>
          <p:cNvSpPr/>
          <p:nvPr/>
        </p:nvSpPr>
        <p:spPr>
          <a:xfrm>
            <a:off x="533400" y="3200400"/>
            <a:ext cx="13716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85839F-0A88-43DF-AE15-92B9FD1C7FB3}"/>
              </a:ext>
            </a:extLst>
          </p:cNvPr>
          <p:cNvSpPr/>
          <p:nvPr/>
        </p:nvSpPr>
        <p:spPr>
          <a:xfrm>
            <a:off x="4495800" y="2944208"/>
            <a:ext cx="914400" cy="25619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EAF7C65-5442-4025-AD6C-D7A4712A7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782763"/>
            <a:ext cx="8229600" cy="4343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ECC41F3-87C4-48B5-B9C2-AE5EAB32A0CF}"/>
              </a:ext>
            </a:extLst>
          </p:cNvPr>
          <p:cNvSpPr txBox="1"/>
          <p:nvPr/>
        </p:nvSpPr>
        <p:spPr>
          <a:xfrm>
            <a:off x="2895600" y="3352800"/>
            <a:ext cx="5410200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</a:t>
            </a:r>
            <a:r>
              <a:rPr lang="en-US" b="1" u="sng" dirty="0"/>
              <a:t>NOT</a:t>
            </a:r>
            <a:r>
              <a:rPr lang="en-US" dirty="0"/>
              <a:t> the preferred view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Existing Documentation displays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Applied </a:t>
            </a:r>
            <a:r>
              <a:rPr lang="en-US" dirty="0" err="1"/>
              <a:t>Typicals</a:t>
            </a:r>
            <a:r>
              <a:rPr lang="en-US" dirty="0"/>
              <a:t> (Covered later)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Auto-fills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Pulled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Questions/Queries must be opened to answer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An extra click for each answer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Toggle to default view “Rapid Entry”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631CD1-D32C-4F14-9FB8-EFA481AB8ECB}"/>
              </a:ext>
            </a:extLst>
          </p:cNvPr>
          <p:cNvSpPr/>
          <p:nvPr/>
        </p:nvSpPr>
        <p:spPr>
          <a:xfrm>
            <a:off x="4572000" y="1782763"/>
            <a:ext cx="685800" cy="27463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9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 animBg="1"/>
      <p:bldP spid="9" grpId="0" animBg="1"/>
      <p:bldP spid="17" grpId="0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77E553A-61FF-400E-8A72-A0BA34C4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4400" dirty="0"/>
              <a:t>Navigating a Document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495B46-45BC-4456-A9A2-2BAE97186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9F9D13-2673-4B5E-876A-33E403E6D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44208"/>
            <a:ext cx="8229600" cy="318195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8F0DE9C-6DCB-4E79-A773-D550326D1295}"/>
              </a:ext>
            </a:extLst>
          </p:cNvPr>
          <p:cNvSpPr/>
          <p:nvPr/>
        </p:nvSpPr>
        <p:spPr>
          <a:xfrm>
            <a:off x="5410200" y="2944208"/>
            <a:ext cx="457200" cy="25619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175050-7D96-45BF-8950-C0836C0C1948}"/>
              </a:ext>
            </a:extLst>
          </p:cNvPr>
          <p:cNvSpPr txBox="1"/>
          <p:nvPr/>
        </p:nvSpPr>
        <p:spPr>
          <a:xfrm>
            <a:off x="2819400" y="3810000"/>
            <a:ext cx="5562600" cy="258532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Typical allows you to choose which </a:t>
            </a:r>
            <a:r>
              <a:rPr lang="en-US" dirty="0" err="1"/>
              <a:t>Typicals</a:t>
            </a:r>
            <a:r>
              <a:rPr lang="en-US" dirty="0"/>
              <a:t> to add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This is covered under the </a:t>
            </a:r>
            <a:r>
              <a:rPr lang="en-US" dirty="0" err="1"/>
              <a:t>Typicals</a:t>
            </a:r>
            <a:r>
              <a:rPr lang="en-US" dirty="0"/>
              <a:t> section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Quick Save – Saves to a Draft Status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Auto Save IS enabled (~3 minutes)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If not “saved”, “Auto Save” saves to a pending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 – Signs document to a final version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“Addendum” is the only option once saved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Preview – What Document will look like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58B19E-4E28-4374-9E5E-88691A89E973}"/>
              </a:ext>
            </a:extLst>
          </p:cNvPr>
          <p:cNvSpPr/>
          <p:nvPr/>
        </p:nvSpPr>
        <p:spPr>
          <a:xfrm>
            <a:off x="8001000" y="2944208"/>
            <a:ext cx="381000" cy="25619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1A882A0-F64C-41FD-8914-70824ECEFEFD}"/>
              </a:ext>
            </a:extLst>
          </p:cNvPr>
          <p:cNvSpPr/>
          <p:nvPr/>
        </p:nvSpPr>
        <p:spPr>
          <a:xfrm>
            <a:off x="8382000" y="2944208"/>
            <a:ext cx="304800" cy="25619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5B0499-73CD-4DDE-9A04-7B13F705757D}"/>
              </a:ext>
            </a:extLst>
          </p:cNvPr>
          <p:cNvSpPr/>
          <p:nvPr/>
        </p:nvSpPr>
        <p:spPr>
          <a:xfrm>
            <a:off x="3962400" y="2944208"/>
            <a:ext cx="533400" cy="25619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5C17C5-43FC-4137-BA8F-1D81FC235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405737"/>
            <a:ext cx="8229600" cy="398958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E6F0381-4764-4847-AFD5-414E59174594}"/>
              </a:ext>
            </a:extLst>
          </p:cNvPr>
          <p:cNvSpPr/>
          <p:nvPr/>
        </p:nvSpPr>
        <p:spPr>
          <a:xfrm>
            <a:off x="8153400" y="2438399"/>
            <a:ext cx="533400" cy="3374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70A0E13-AC11-4772-8CA3-803515923A2D}"/>
              </a:ext>
            </a:extLst>
          </p:cNvPr>
          <p:cNvSpPr txBox="1"/>
          <p:nvPr/>
        </p:nvSpPr>
        <p:spPr>
          <a:xfrm>
            <a:off x="4495800" y="3581400"/>
            <a:ext cx="3886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Click “close” to close pop-up Preview box</a:t>
            </a:r>
          </a:p>
        </p:txBody>
      </p:sp>
    </p:spTree>
    <p:extLst>
      <p:ext uri="{BB962C8B-B14F-4D97-AF65-F5344CB8AC3E}">
        <p14:creationId xmlns:p14="http://schemas.microsoft.com/office/powerpoint/2010/main" val="368624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77E553A-61FF-400E-8A72-A0BA34C4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4400" dirty="0"/>
              <a:t>Navigating a Document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495B46-45BC-4456-A9A2-2BAE97186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9F9D13-2673-4B5E-876A-33E403E6D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44208"/>
            <a:ext cx="8229600" cy="31819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3A596A0-7E2B-4500-9B63-DBBE2CF270FB}"/>
              </a:ext>
            </a:extLst>
          </p:cNvPr>
          <p:cNvSpPr/>
          <p:nvPr/>
        </p:nvSpPr>
        <p:spPr>
          <a:xfrm>
            <a:off x="457200" y="2944208"/>
            <a:ext cx="228600" cy="25619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375564-E46D-4326-ADED-A4BDA9963B8B}"/>
              </a:ext>
            </a:extLst>
          </p:cNvPr>
          <p:cNvSpPr txBox="1"/>
          <p:nvPr/>
        </p:nvSpPr>
        <p:spPr>
          <a:xfrm>
            <a:off x="3124200" y="3678515"/>
            <a:ext cx="5257800" cy="2308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Delete Document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Draft and Pending documents only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 New Typical – Covered in </a:t>
            </a:r>
            <a:r>
              <a:rPr lang="en-US" dirty="0" err="1"/>
              <a:t>Typicals</a:t>
            </a:r>
            <a:r>
              <a:rPr lang="en-US" dirty="0"/>
              <a:t> section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 Content – </a:t>
            </a:r>
            <a:r>
              <a:rPr lang="en-US" b="1" u="sng" dirty="0"/>
              <a:t>Not</a:t>
            </a:r>
            <a:r>
              <a:rPr lang="en-US" dirty="0"/>
              <a:t> recommended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Switch Document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Switches Document if Template selected incorrectly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6A1AE1B-CF5B-42C6-A919-ED4D9C19F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207716"/>
            <a:ext cx="1066800" cy="79712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3237D1-D069-4FAF-B9C6-0C560BE13195}"/>
              </a:ext>
            </a:extLst>
          </p:cNvPr>
          <p:cNvSpPr/>
          <p:nvPr/>
        </p:nvSpPr>
        <p:spPr>
          <a:xfrm>
            <a:off x="457200" y="3200400"/>
            <a:ext cx="990600" cy="1825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71FFA3-E830-4BAF-A453-BD4088B4459B}"/>
              </a:ext>
            </a:extLst>
          </p:cNvPr>
          <p:cNvSpPr/>
          <p:nvPr/>
        </p:nvSpPr>
        <p:spPr>
          <a:xfrm>
            <a:off x="457200" y="3382962"/>
            <a:ext cx="990600" cy="25619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13AD60C-A925-4E71-B587-CCE2C2E6245A}"/>
              </a:ext>
            </a:extLst>
          </p:cNvPr>
          <p:cNvSpPr/>
          <p:nvPr/>
        </p:nvSpPr>
        <p:spPr>
          <a:xfrm>
            <a:off x="457200" y="3639154"/>
            <a:ext cx="990600" cy="17524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AC5281-AD04-4A38-95CB-3FA345CF128D}"/>
              </a:ext>
            </a:extLst>
          </p:cNvPr>
          <p:cNvSpPr/>
          <p:nvPr/>
        </p:nvSpPr>
        <p:spPr>
          <a:xfrm>
            <a:off x="457200" y="3814400"/>
            <a:ext cx="990600" cy="17524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87BF0CA-836A-4C79-8772-6B7D3DF4B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2096798"/>
            <a:ext cx="8306439" cy="40118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0CB185F-AC51-4759-98AE-274BE2120553}"/>
              </a:ext>
            </a:extLst>
          </p:cNvPr>
          <p:cNvSpPr txBox="1"/>
          <p:nvPr/>
        </p:nvSpPr>
        <p:spPr>
          <a:xfrm>
            <a:off x="3657600" y="3886200"/>
            <a:ext cx="4572000" cy="18774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Select from favorites or search for additional document types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**Warnings**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/>
              <a:t>IF</a:t>
            </a:r>
            <a:r>
              <a:rPr lang="en-US" sz="1600" dirty="0"/>
              <a:t> documentation has already been started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Documentation may be lost if those fields don’t exist in the new document type!</a:t>
            </a:r>
          </a:p>
        </p:txBody>
      </p:sp>
    </p:spTree>
    <p:extLst>
      <p:ext uri="{BB962C8B-B14F-4D97-AF65-F5344CB8AC3E}">
        <p14:creationId xmlns:p14="http://schemas.microsoft.com/office/powerpoint/2010/main" val="278578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charRg st="62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5">
                                            <p:txEl>
                                              <p:charRg st="62" end="7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5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charRg st="75" end="1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">
                                            <p:txEl>
                                              <p:charRg st="75" end="1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charRg st="117" end="19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5">
                                            <p:txEl>
                                              <p:charRg st="117" end="19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9" grpId="0" animBg="1"/>
      <p:bldP spid="10" grpId="0" animBg="1"/>
      <p:bldP spid="11" grpId="0" animBg="1"/>
      <p:bldP spid="12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77E553A-61FF-400E-8A72-A0BA34C4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4400" dirty="0"/>
              <a:t>Navigating a Document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495B46-45BC-4456-A9A2-2BAE97186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9F9D13-2673-4B5E-876A-33E403E6D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44208"/>
            <a:ext cx="8229600" cy="31819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2886693-7811-4C31-90DC-BDE94F1BB6DA}"/>
              </a:ext>
            </a:extLst>
          </p:cNvPr>
          <p:cNvSpPr/>
          <p:nvPr/>
        </p:nvSpPr>
        <p:spPr>
          <a:xfrm>
            <a:off x="5410200" y="2944208"/>
            <a:ext cx="457200" cy="25619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027550-532A-4AF4-9202-259117B737BF}"/>
              </a:ext>
            </a:extLst>
          </p:cNvPr>
          <p:cNvSpPr txBox="1"/>
          <p:nvPr/>
        </p:nvSpPr>
        <p:spPr>
          <a:xfrm>
            <a:off x="2743200" y="3429000"/>
            <a:ext cx="5638800" cy="206210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/>
              <a:t>Typicals</a:t>
            </a:r>
            <a:endParaRPr lang="en-US" sz="1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Saved Documentation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Multiple can be saved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Specific to a document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Can be based on Age/Gender/Complaint,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Indicates document sections that have “</a:t>
            </a:r>
            <a:r>
              <a:rPr lang="en-US" sz="1600" dirty="0" err="1"/>
              <a:t>Typicals</a:t>
            </a:r>
            <a:r>
              <a:rPr lang="en-US" sz="1600" dirty="0"/>
              <a:t>” content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Opens popup, where Typical may be selected as appropriate for situation</a:t>
            </a:r>
          </a:p>
        </p:txBody>
      </p:sp>
    </p:spTree>
    <p:extLst>
      <p:ext uri="{BB962C8B-B14F-4D97-AF65-F5344CB8AC3E}">
        <p14:creationId xmlns:p14="http://schemas.microsoft.com/office/powerpoint/2010/main" val="3907197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77E553A-61FF-400E-8A72-A0BA34C4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4400" dirty="0"/>
              <a:t>Navigating a Document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495B46-45BC-4456-A9A2-2BAE97186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9F9D13-2673-4B5E-876A-33E403E6DD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944208"/>
            <a:ext cx="8229600" cy="318195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613D7D2-1CA6-4D4B-BA64-B793A356A065}"/>
              </a:ext>
            </a:extLst>
          </p:cNvPr>
          <p:cNvSpPr/>
          <p:nvPr/>
        </p:nvSpPr>
        <p:spPr>
          <a:xfrm>
            <a:off x="685800" y="3352800"/>
            <a:ext cx="30480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780795-5734-42AD-9C71-028134AE74A7}"/>
              </a:ext>
            </a:extLst>
          </p:cNvPr>
          <p:cNvSpPr txBox="1"/>
          <p:nvPr/>
        </p:nvSpPr>
        <p:spPr>
          <a:xfrm>
            <a:off x="3124200" y="3581400"/>
            <a:ext cx="5181600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are </a:t>
            </a:r>
            <a:r>
              <a:rPr lang="en-US" b="1" u="sng" dirty="0"/>
              <a:t>NOT</a:t>
            </a:r>
            <a:r>
              <a:rPr lang="en-US" dirty="0"/>
              <a:t> tabs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are Jump Headers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They open sections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Collapsing any existing open sections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Section Headers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May also be clicked to open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Collapsing any existing open sections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06D056-D6C9-44BA-A0D3-4ECCF6FB3A7B}"/>
              </a:ext>
            </a:extLst>
          </p:cNvPr>
          <p:cNvSpPr/>
          <p:nvPr/>
        </p:nvSpPr>
        <p:spPr>
          <a:xfrm>
            <a:off x="457200" y="3581400"/>
            <a:ext cx="1828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8397BE-8298-4FA4-8177-7BE08002D0D9}"/>
              </a:ext>
            </a:extLst>
          </p:cNvPr>
          <p:cNvSpPr/>
          <p:nvPr/>
        </p:nvSpPr>
        <p:spPr>
          <a:xfrm>
            <a:off x="457200" y="3810000"/>
            <a:ext cx="1600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0DDEB6-CD82-41AF-A2EF-71ECC2420784}"/>
              </a:ext>
            </a:extLst>
          </p:cNvPr>
          <p:cNvSpPr/>
          <p:nvPr/>
        </p:nvSpPr>
        <p:spPr>
          <a:xfrm>
            <a:off x="457200" y="4038600"/>
            <a:ext cx="1219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5C03BA-FED5-479F-8B6E-BB7178B0ED7C}"/>
              </a:ext>
            </a:extLst>
          </p:cNvPr>
          <p:cNvSpPr/>
          <p:nvPr/>
        </p:nvSpPr>
        <p:spPr>
          <a:xfrm>
            <a:off x="457200" y="4267200"/>
            <a:ext cx="1219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D17057-9F4D-4751-AD7B-2D26693CE3C8}"/>
              </a:ext>
            </a:extLst>
          </p:cNvPr>
          <p:cNvSpPr/>
          <p:nvPr/>
        </p:nvSpPr>
        <p:spPr>
          <a:xfrm>
            <a:off x="457200" y="4495800"/>
            <a:ext cx="1219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578FB0-D1CB-4414-90FF-5CA8B8289F8D}"/>
              </a:ext>
            </a:extLst>
          </p:cNvPr>
          <p:cNvSpPr/>
          <p:nvPr/>
        </p:nvSpPr>
        <p:spPr>
          <a:xfrm>
            <a:off x="457200" y="4724400"/>
            <a:ext cx="1219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30B417-CBF0-414F-8A84-02AA6797F9F8}"/>
              </a:ext>
            </a:extLst>
          </p:cNvPr>
          <p:cNvSpPr/>
          <p:nvPr/>
        </p:nvSpPr>
        <p:spPr>
          <a:xfrm>
            <a:off x="457200" y="4953000"/>
            <a:ext cx="1219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B6CEF9-DB17-408E-8BF4-F37253580983}"/>
              </a:ext>
            </a:extLst>
          </p:cNvPr>
          <p:cNvSpPr/>
          <p:nvPr/>
        </p:nvSpPr>
        <p:spPr>
          <a:xfrm>
            <a:off x="457200" y="5181600"/>
            <a:ext cx="12954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89563AD-0CCE-4193-BC8C-42A63D28C1C4}"/>
              </a:ext>
            </a:extLst>
          </p:cNvPr>
          <p:cNvSpPr/>
          <p:nvPr/>
        </p:nvSpPr>
        <p:spPr>
          <a:xfrm>
            <a:off x="457200" y="5486400"/>
            <a:ext cx="12192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4A62A66-415E-4A2E-A928-285A1769FE75}"/>
              </a:ext>
            </a:extLst>
          </p:cNvPr>
          <p:cNvSpPr/>
          <p:nvPr/>
        </p:nvSpPr>
        <p:spPr>
          <a:xfrm>
            <a:off x="457200" y="5638800"/>
            <a:ext cx="12192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71A3EF7-BC07-4272-B156-47D76AA11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386153"/>
            <a:ext cx="8229600" cy="374000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9C2BFED2-DB0A-4D61-AFB2-8C9510562DA4}"/>
              </a:ext>
            </a:extLst>
          </p:cNvPr>
          <p:cNvSpPr/>
          <p:nvPr/>
        </p:nvSpPr>
        <p:spPr>
          <a:xfrm>
            <a:off x="457200" y="3200400"/>
            <a:ext cx="2286000" cy="243839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727ED9-FE92-4753-9EB0-1F9F70AA804B}"/>
              </a:ext>
            </a:extLst>
          </p:cNvPr>
          <p:cNvSpPr txBox="1"/>
          <p:nvPr/>
        </p:nvSpPr>
        <p:spPr>
          <a:xfrm>
            <a:off x="4343400" y="3505200"/>
            <a:ext cx="39624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Open Section – Covered next</a:t>
            </a:r>
          </a:p>
        </p:txBody>
      </p:sp>
    </p:spTree>
    <p:extLst>
      <p:ext uri="{BB962C8B-B14F-4D97-AF65-F5344CB8AC3E}">
        <p14:creationId xmlns:p14="http://schemas.microsoft.com/office/powerpoint/2010/main" val="144368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0"/>
                            </p:stCondLst>
                            <p:childTnLst>
                              <p:par>
                                <p:cTn id="108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9" grpId="0" animBg="1"/>
      <p:bldP spid="2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9F9D6-48A0-47CC-AB5F-A557FCCD0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71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3100" dirty="0"/>
              <a:t>Section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B3A2C9-B738-4E1C-B771-37D475898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089C13-812B-467D-B71C-4276B510C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86153"/>
            <a:ext cx="8229600" cy="374000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E9823E4-E32A-42A9-B604-F7495372D2CF}"/>
              </a:ext>
            </a:extLst>
          </p:cNvPr>
          <p:cNvSpPr/>
          <p:nvPr/>
        </p:nvSpPr>
        <p:spPr>
          <a:xfrm>
            <a:off x="457200" y="3429000"/>
            <a:ext cx="228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5E79F3-CA37-4F25-9E13-836FD0CFA7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888661"/>
            <a:ext cx="256054" cy="2499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85259A-B7AB-4847-8B54-60CB8676D5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788152"/>
            <a:ext cx="256054" cy="24995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23A8D1F-F283-41F5-8667-A212DA0CCC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154071"/>
            <a:ext cx="256054" cy="2499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F444C68-F369-4826-A53F-A14B37F4A456}"/>
              </a:ext>
            </a:extLst>
          </p:cNvPr>
          <p:cNvSpPr txBox="1"/>
          <p:nvPr/>
        </p:nvSpPr>
        <p:spPr>
          <a:xfrm>
            <a:off x="2743200" y="1600200"/>
            <a:ext cx="5867400" cy="31393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“*” – Indicates Required question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Admit Date and Time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An example of content that defaults 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This text may be edited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Chief Complaint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Free Text – Unique field (Shared between all documents)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Chief Complaint Rules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Never delete previous entries (affects all future)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Add more specific diagnosis if needed “, MI”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E50787-570B-47EE-8AF7-8FA07C6F6183}"/>
              </a:ext>
            </a:extLst>
          </p:cNvPr>
          <p:cNvSpPr/>
          <p:nvPr/>
        </p:nvSpPr>
        <p:spPr>
          <a:xfrm>
            <a:off x="609600" y="3657600"/>
            <a:ext cx="1447800" cy="23106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F290B6-C1B0-46B7-8911-41EAEE656520}"/>
              </a:ext>
            </a:extLst>
          </p:cNvPr>
          <p:cNvSpPr/>
          <p:nvPr/>
        </p:nvSpPr>
        <p:spPr>
          <a:xfrm>
            <a:off x="533400" y="5038110"/>
            <a:ext cx="1295400" cy="1825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0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3100" dirty="0"/>
              <a:t>Section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B3A2C9-B738-4E1C-B771-37D475898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089C13-812B-467D-B71C-4276B510C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86153"/>
            <a:ext cx="8229600" cy="37400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32C20F-7671-44B1-AB97-A27392F3297B}"/>
              </a:ext>
            </a:extLst>
          </p:cNvPr>
          <p:cNvSpPr/>
          <p:nvPr/>
        </p:nvSpPr>
        <p:spPr>
          <a:xfrm>
            <a:off x="457200" y="5257800"/>
            <a:ext cx="34290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6DEE71-9DB0-4BFC-BC0F-81C1FD48C0CB}"/>
              </a:ext>
            </a:extLst>
          </p:cNvPr>
          <p:cNvSpPr txBox="1"/>
          <p:nvPr/>
        </p:nvSpPr>
        <p:spPr>
          <a:xfrm>
            <a:off x="3657600" y="2662852"/>
            <a:ext cx="4724400" cy="240065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History of present illness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Canned text (specific for patient) inserted “Ms. Test is a 64 year old Female”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Canned text does not fulfill “required” documentation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Type or Dictate HPI to complete the requirement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D0B31B-0D55-4E4A-BE94-FDA9CD15B08F}"/>
              </a:ext>
            </a:extLst>
          </p:cNvPr>
          <p:cNvSpPr/>
          <p:nvPr/>
        </p:nvSpPr>
        <p:spPr>
          <a:xfrm>
            <a:off x="1828800" y="2971800"/>
            <a:ext cx="6858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399879-ECA7-4D18-B085-67353D13FA01}"/>
              </a:ext>
            </a:extLst>
          </p:cNvPr>
          <p:cNvSpPr txBox="1"/>
          <p:nvPr/>
        </p:nvSpPr>
        <p:spPr>
          <a:xfrm>
            <a:off x="914400" y="3429000"/>
            <a:ext cx="25146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/>
              <a:t>Not</a:t>
            </a:r>
            <a:r>
              <a:rPr lang="en-US" dirty="0"/>
              <a:t> recommended</a:t>
            </a:r>
          </a:p>
        </p:txBody>
      </p:sp>
    </p:spTree>
    <p:extLst>
      <p:ext uri="{BB962C8B-B14F-4D97-AF65-F5344CB8AC3E}">
        <p14:creationId xmlns:p14="http://schemas.microsoft.com/office/powerpoint/2010/main" val="375621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3100" dirty="0"/>
              <a:t>Section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B3A2C9-B738-4E1C-B771-37D4758987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Moving to the next section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089C13-812B-467D-B71C-4276B510C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86153"/>
            <a:ext cx="8229600" cy="374000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6FC39C6-2C5C-4715-A3BB-8ABB7FB60AB3}"/>
              </a:ext>
            </a:extLst>
          </p:cNvPr>
          <p:cNvSpPr/>
          <p:nvPr/>
        </p:nvSpPr>
        <p:spPr>
          <a:xfrm>
            <a:off x="990600" y="2743200"/>
            <a:ext cx="28194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490F0D-53CA-4EE1-8D81-CDE6310C3844}"/>
              </a:ext>
            </a:extLst>
          </p:cNvPr>
          <p:cNvSpPr txBox="1"/>
          <p:nvPr/>
        </p:nvSpPr>
        <p:spPr>
          <a:xfrm>
            <a:off x="2971800" y="3200400"/>
            <a:ext cx="53340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can jump to any section using the Jump headers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can click any section header that is visible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Regardless of the method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Only one section will display open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5FD4D8-8130-4ACA-8F57-7F99B369266F}"/>
              </a:ext>
            </a:extLst>
          </p:cNvPr>
          <p:cNvSpPr/>
          <p:nvPr/>
        </p:nvSpPr>
        <p:spPr>
          <a:xfrm>
            <a:off x="533400" y="5715000"/>
            <a:ext cx="11430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C4194C-AE57-4AD9-8187-F0328CAFE92E}"/>
              </a:ext>
            </a:extLst>
          </p:cNvPr>
          <p:cNvSpPr/>
          <p:nvPr/>
        </p:nvSpPr>
        <p:spPr>
          <a:xfrm>
            <a:off x="533400" y="5943600"/>
            <a:ext cx="5334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686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 of systems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9F9D6-48A0-47CC-AB5F-A557FCCD0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826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4400" dirty="0"/>
              <a:t>Review of Systems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86C265-A6FB-4CDE-AEA1-3314ECD51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0B1B5B-4426-496E-891B-0E0DF06C0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58930"/>
            <a:ext cx="8229600" cy="326339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3875B93-5DDB-4D75-AB62-62446972B888}"/>
              </a:ext>
            </a:extLst>
          </p:cNvPr>
          <p:cNvSpPr/>
          <p:nvPr/>
        </p:nvSpPr>
        <p:spPr>
          <a:xfrm>
            <a:off x="7924800" y="3733800"/>
            <a:ext cx="5334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47EF07-C6FC-4EE9-962E-5016F9495689}"/>
              </a:ext>
            </a:extLst>
          </p:cNvPr>
          <p:cNvSpPr txBox="1"/>
          <p:nvPr/>
        </p:nvSpPr>
        <p:spPr>
          <a:xfrm>
            <a:off x="2667000" y="4114800"/>
            <a:ext cx="50292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Indicates </a:t>
            </a:r>
            <a:r>
              <a:rPr lang="en-US" dirty="0" err="1"/>
              <a:t>Typicals</a:t>
            </a:r>
            <a:r>
              <a:rPr lang="en-US" dirty="0"/>
              <a:t> are available for this section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Functions similarly to top “</a:t>
            </a:r>
            <a:r>
              <a:rPr lang="en-US" dirty="0" err="1"/>
              <a:t>Typicals</a:t>
            </a:r>
            <a:r>
              <a:rPr lang="en-US" dirty="0"/>
              <a:t>” button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Menu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Option to Clear Responses for entire section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BB2418-F3DB-459F-A252-BE3252242E0B}"/>
              </a:ext>
            </a:extLst>
          </p:cNvPr>
          <p:cNvSpPr/>
          <p:nvPr/>
        </p:nvSpPr>
        <p:spPr>
          <a:xfrm>
            <a:off x="8458200" y="3729962"/>
            <a:ext cx="1524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3D0B1B-2D3B-4170-9004-886FD7485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8058" y="3996662"/>
            <a:ext cx="976746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09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4400" dirty="0"/>
              <a:t>Review of Systems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86C265-A6FB-4CDE-AEA1-3314ECD51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question “All Systems” is required</a:t>
            </a:r>
          </a:p>
          <a:p>
            <a:pPr lvl="1"/>
            <a:r>
              <a:rPr lang="en-US" b="1" dirty="0"/>
              <a:t>Most frequently missed required question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0B1B5B-4426-496E-891B-0E0DF06C0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58930"/>
            <a:ext cx="8229600" cy="326339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5C0504-0CA2-448B-B2A5-5119519509BC}"/>
              </a:ext>
            </a:extLst>
          </p:cNvPr>
          <p:cNvSpPr/>
          <p:nvPr/>
        </p:nvSpPr>
        <p:spPr>
          <a:xfrm>
            <a:off x="533400" y="4191000"/>
            <a:ext cx="8077200" cy="533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9030F81-F22C-44A4-BA30-44AF176C9AEF}"/>
              </a:ext>
            </a:extLst>
          </p:cNvPr>
          <p:cNvSpPr/>
          <p:nvPr/>
        </p:nvSpPr>
        <p:spPr>
          <a:xfrm>
            <a:off x="609600" y="4419600"/>
            <a:ext cx="2362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13CC6D-6B5C-4117-B11F-69BA6BC9D426}"/>
              </a:ext>
            </a:extLst>
          </p:cNvPr>
          <p:cNvSpPr/>
          <p:nvPr/>
        </p:nvSpPr>
        <p:spPr>
          <a:xfrm>
            <a:off x="2971800" y="4415762"/>
            <a:ext cx="228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183B25-59E7-4A51-86F2-57432F6F2C5F}"/>
              </a:ext>
            </a:extLst>
          </p:cNvPr>
          <p:cNvSpPr txBox="1"/>
          <p:nvPr/>
        </p:nvSpPr>
        <p:spPr>
          <a:xfrm>
            <a:off x="1981200" y="2858930"/>
            <a:ext cx="59436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Click to select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Click second time to deselect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A8526F-0C35-4176-BFA2-6BF075ABBB50}"/>
              </a:ext>
            </a:extLst>
          </p:cNvPr>
          <p:cNvSpPr txBox="1"/>
          <p:nvPr/>
        </p:nvSpPr>
        <p:spPr>
          <a:xfrm>
            <a:off x="1981200" y="5257800"/>
            <a:ext cx="59436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Click to select and add Comment section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Text in comment box will display beside Answer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clicked in error, the comment box may be ignored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648AD03-384C-404B-92C6-A5FA160BC9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177" y="4076069"/>
            <a:ext cx="8077200" cy="78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609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4400" dirty="0"/>
              <a:t>Review of Systems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86C265-A6FB-4CDE-AEA1-3314ECD51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Dragon Dictation Box</a:t>
            </a:r>
          </a:p>
          <a:p>
            <a:pPr lvl="1"/>
            <a:r>
              <a:rPr lang="en-US" dirty="0"/>
              <a:t>Use Dragon Auto-Texts or dictate directly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0B1B5B-4426-496E-891B-0E0DF06C0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58930"/>
            <a:ext cx="8229600" cy="326339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F8144C3-E1B4-4872-970C-5C73C333D012}"/>
              </a:ext>
            </a:extLst>
          </p:cNvPr>
          <p:cNvSpPr/>
          <p:nvPr/>
        </p:nvSpPr>
        <p:spPr>
          <a:xfrm>
            <a:off x="533400" y="4724400"/>
            <a:ext cx="8077200" cy="457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43AF21-0D0D-4B21-A3B5-A059F4F6F884}"/>
              </a:ext>
            </a:extLst>
          </p:cNvPr>
          <p:cNvSpPr/>
          <p:nvPr/>
        </p:nvSpPr>
        <p:spPr>
          <a:xfrm>
            <a:off x="533400" y="5181600"/>
            <a:ext cx="1447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412007-063A-402D-A6B5-332F1650398E}"/>
              </a:ext>
            </a:extLst>
          </p:cNvPr>
          <p:cNvSpPr/>
          <p:nvPr/>
        </p:nvSpPr>
        <p:spPr>
          <a:xfrm>
            <a:off x="533400" y="5410200"/>
            <a:ext cx="1447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050A30-B6A0-4E2F-9792-47BCA5AD964B}"/>
              </a:ext>
            </a:extLst>
          </p:cNvPr>
          <p:cNvSpPr/>
          <p:nvPr/>
        </p:nvSpPr>
        <p:spPr>
          <a:xfrm>
            <a:off x="546008" y="5637704"/>
            <a:ext cx="1435192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5B3B08F-24B5-4F65-A261-05535EB1895F}"/>
              </a:ext>
            </a:extLst>
          </p:cNvPr>
          <p:cNvSpPr/>
          <p:nvPr/>
        </p:nvSpPr>
        <p:spPr>
          <a:xfrm>
            <a:off x="533400" y="5866304"/>
            <a:ext cx="1447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630C8D1-2F3A-4C9A-8DF1-3E545C35537B}"/>
              </a:ext>
            </a:extLst>
          </p:cNvPr>
          <p:cNvSpPr txBox="1"/>
          <p:nvPr/>
        </p:nvSpPr>
        <p:spPr>
          <a:xfrm>
            <a:off x="2133600" y="2971800"/>
            <a:ext cx="63246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Individual Systems must be clicked to open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A1C5F8-534D-43FD-A0FA-958369B475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240961"/>
            <a:ext cx="8229600" cy="38813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9EF0C028-F9A4-4156-9FBE-A6349C87A686}"/>
              </a:ext>
            </a:extLst>
          </p:cNvPr>
          <p:cNvSpPr txBox="1"/>
          <p:nvPr/>
        </p:nvSpPr>
        <p:spPr>
          <a:xfrm>
            <a:off x="2667000" y="2858930"/>
            <a:ext cx="55626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Answers may be left-clicked for positive response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Answers may be Right-clicked for pertinent negative responses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This option is not available outside of ROS and Exam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879814B-9B33-4D6B-9D5C-B7034A5D7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447" y="4540952"/>
            <a:ext cx="8109545" cy="13390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4B85464-5BB3-4D21-B05B-46D602A61A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447" y="4540953"/>
            <a:ext cx="8109545" cy="133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7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9" grpId="0" animBg="1"/>
      <p:bldP spid="10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typicals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9F9D6-48A0-47CC-AB5F-A557FCCD0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512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4400" dirty="0"/>
              <a:t>Creating a Typical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B80F4C-DD48-44C8-AC90-1A64E44CC4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At any time within a document</a:t>
            </a:r>
          </a:p>
          <a:p>
            <a:pPr lvl="1"/>
            <a:r>
              <a:rPr lang="en-US" sz="2400" dirty="0"/>
              <a:t>Click “</a:t>
            </a:r>
            <a:r>
              <a:rPr lang="en-US" sz="2400" dirty="0" err="1"/>
              <a:t>Typicals</a:t>
            </a:r>
            <a:r>
              <a:rPr lang="en-US" sz="2400" dirty="0"/>
              <a:t>” (Either if open section has button)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B6B056-60BC-47A6-ADCE-9EFF6481A5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529407"/>
            <a:ext cx="8229600" cy="359675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6524F4B-707C-48A0-95F3-EE80A97088BD}"/>
              </a:ext>
            </a:extLst>
          </p:cNvPr>
          <p:cNvSpPr/>
          <p:nvPr/>
        </p:nvSpPr>
        <p:spPr>
          <a:xfrm>
            <a:off x="457200" y="2529407"/>
            <a:ext cx="228600" cy="21379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E4338A-9A3E-4785-96E9-7F31B57C7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001" y="2797142"/>
            <a:ext cx="1128199" cy="85042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6CDE563-527E-4233-9DB6-3E0C2A85ABD3}"/>
              </a:ext>
            </a:extLst>
          </p:cNvPr>
          <p:cNvSpPr/>
          <p:nvPr/>
        </p:nvSpPr>
        <p:spPr>
          <a:xfrm>
            <a:off x="457200" y="3010935"/>
            <a:ext cx="1143000" cy="21379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20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3695177-3894-4A68-B732-1C90DED30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3100" dirty="0"/>
              <a:t>Creating a Typical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D40DD9-9A19-4D2E-9566-29AA88251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“Create New </a:t>
            </a:r>
            <a:r>
              <a:rPr lang="en-US" sz="2400" dirty="0" err="1"/>
              <a:t>Typicals</a:t>
            </a:r>
            <a:r>
              <a:rPr lang="en-US" sz="2400" dirty="0"/>
              <a:t>” Popup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91F685-6C68-4308-BAC2-5057CB972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79051"/>
            <a:ext cx="8229600" cy="394711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CEB6836-0AF1-41DA-84C6-1BE2DC5A6722}"/>
              </a:ext>
            </a:extLst>
          </p:cNvPr>
          <p:cNvSpPr txBox="1"/>
          <p:nvPr/>
        </p:nvSpPr>
        <p:spPr>
          <a:xfrm>
            <a:off x="3276600" y="3352800"/>
            <a:ext cx="5105400" cy="24622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Rules for creating a Typical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All patient specific sections </a:t>
            </a:r>
            <a:r>
              <a:rPr lang="en-US" sz="1400" b="1" dirty="0"/>
              <a:t>MUST</a:t>
            </a:r>
            <a:r>
              <a:rPr lang="en-US" sz="1400" dirty="0"/>
              <a:t> be </a:t>
            </a:r>
            <a:r>
              <a:rPr lang="en-US" sz="1400" b="1" dirty="0"/>
              <a:t>unchecked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Social History etc.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Scroll down to check below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Only keep the intended sections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ROS and/or Exam are normally used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Name the Typical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usually includes intent i.e., “Adult Male Chest Pain”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Save the Typical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usually requires clicking out of the name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err="1"/>
              <a:t>Typicals</a:t>
            </a:r>
            <a:r>
              <a:rPr lang="en-US" sz="1400" dirty="0"/>
              <a:t> can be edited later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2EC549-1CFE-4412-86F1-7265F0C0DC05}"/>
              </a:ext>
            </a:extLst>
          </p:cNvPr>
          <p:cNvSpPr/>
          <p:nvPr/>
        </p:nvSpPr>
        <p:spPr>
          <a:xfrm>
            <a:off x="457200" y="3048000"/>
            <a:ext cx="11430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AC6FD9-B304-4B83-A996-2808F08EBD72}"/>
              </a:ext>
            </a:extLst>
          </p:cNvPr>
          <p:cNvSpPr/>
          <p:nvPr/>
        </p:nvSpPr>
        <p:spPr>
          <a:xfrm>
            <a:off x="8534400" y="5410200"/>
            <a:ext cx="228600" cy="7159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AB86DE-5BB2-4269-91EC-CBCFDB922A80}"/>
              </a:ext>
            </a:extLst>
          </p:cNvPr>
          <p:cNvSpPr/>
          <p:nvPr/>
        </p:nvSpPr>
        <p:spPr>
          <a:xfrm>
            <a:off x="457200" y="4983163"/>
            <a:ext cx="1371600" cy="19843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65B4AD-2D2B-48AA-A998-BB467B27203A}"/>
              </a:ext>
            </a:extLst>
          </p:cNvPr>
          <p:cNvSpPr/>
          <p:nvPr/>
        </p:nvSpPr>
        <p:spPr>
          <a:xfrm>
            <a:off x="1676400" y="2590800"/>
            <a:ext cx="1295400" cy="19843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4ECDAF-C4D5-4FC4-87E3-8606EF5589DF}"/>
              </a:ext>
            </a:extLst>
          </p:cNvPr>
          <p:cNvSpPr/>
          <p:nvPr/>
        </p:nvSpPr>
        <p:spPr>
          <a:xfrm>
            <a:off x="8229600" y="2179051"/>
            <a:ext cx="457200" cy="33554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3B29369-4AEB-4A7A-AC0F-60B73FFED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179051"/>
            <a:ext cx="8194222" cy="394711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4668A64-EE1B-4BD6-9D3A-9C9CFFDABDBC}"/>
              </a:ext>
            </a:extLst>
          </p:cNvPr>
          <p:cNvSpPr txBox="1"/>
          <p:nvPr/>
        </p:nvSpPr>
        <p:spPr>
          <a:xfrm>
            <a:off x="3581400" y="2819400"/>
            <a:ext cx="4876800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Social History unchecked (one click at system name)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Scrolled down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Unchecked “Exam”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It only included the patient specific </a:t>
            </a:r>
            <a:r>
              <a:rPr lang="en-US" sz="1400" dirty="0" err="1"/>
              <a:t>Ht</a:t>
            </a:r>
            <a:r>
              <a:rPr lang="en-US" sz="1400" dirty="0"/>
              <a:t>/</a:t>
            </a:r>
            <a:r>
              <a:rPr lang="en-US" sz="1400" dirty="0" err="1"/>
              <a:t>Wt</a:t>
            </a: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Left ROS alone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Added the 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Save is now available to be clicked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876813-67ED-4C3A-977E-AB14C7152FC1}"/>
              </a:ext>
            </a:extLst>
          </p:cNvPr>
          <p:cNvSpPr/>
          <p:nvPr/>
        </p:nvSpPr>
        <p:spPr>
          <a:xfrm>
            <a:off x="8458200" y="5410200"/>
            <a:ext cx="304800" cy="7159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96A3C27-F2E9-4667-AC1E-BCD1CECE4835}"/>
              </a:ext>
            </a:extLst>
          </p:cNvPr>
          <p:cNvSpPr/>
          <p:nvPr/>
        </p:nvSpPr>
        <p:spPr>
          <a:xfrm>
            <a:off x="685800" y="2819400"/>
            <a:ext cx="2590800" cy="1295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0F9CA3-8BF8-42DD-A788-1D616E5B8D34}"/>
              </a:ext>
            </a:extLst>
          </p:cNvPr>
          <p:cNvSpPr/>
          <p:nvPr/>
        </p:nvSpPr>
        <p:spPr>
          <a:xfrm>
            <a:off x="457200" y="4114800"/>
            <a:ext cx="2133600" cy="1143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81D443-2422-44EC-928C-FB756F60BCFB}"/>
              </a:ext>
            </a:extLst>
          </p:cNvPr>
          <p:cNvSpPr/>
          <p:nvPr/>
        </p:nvSpPr>
        <p:spPr>
          <a:xfrm>
            <a:off x="457200" y="5257800"/>
            <a:ext cx="2133600" cy="89852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9827721-E8D9-4B27-9B81-67602AB2B365}"/>
              </a:ext>
            </a:extLst>
          </p:cNvPr>
          <p:cNvSpPr/>
          <p:nvPr/>
        </p:nvSpPr>
        <p:spPr>
          <a:xfrm>
            <a:off x="1676400" y="2560637"/>
            <a:ext cx="1219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A11422-F4E6-42A9-AEA9-EF0C22419F53}"/>
              </a:ext>
            </a:extLst>
          </p:cNvPr>
          <p:cNvSpPr/>
          <p:nvPr/>
        </p:nvSpPr>
        <p:spPr>
          <a:xfrm>
            <a:off x="8229600" y="2255838"/>
            <a:ext cx="381000" cy="2587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000"/>
                            </p:stCondLst>
                            <p:childTnLst>
                              <p:par>
                                <p:cTn id="1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500"/>
                            </p:stCondLst>
                            <p:childTnLst>
                              <p:par>
                                <p:cTn id="1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"/>
                            </p:stCondLst>
                            <p:childTnLst>
                              <p:par>
                                <p:cTn id="1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00"/>
                            </p:stCondLst>
                            <p:childTnLst>
                              <p:par>
                                <p:cTn id="1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B3695177-3894-4A68-B732-1C90DED30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3100" dirty="0"/>
              <a:t>Managing </a:t>
            </a:r>
            <a:r>
              <a:rPr lang="en-US" sz="3100" dirty="0" err="1"/>
              <a:t>Typicals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D40DD9-9A19-4D2E-9566-29AA88251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Managing </a:t>
            </a:r>
            <a:r>
              <a:rPr lang="en-US" sz="2400" dirty="0" err="1"/>
              <a:t>Typicals</a:t>
            </a:r>
            <a:r>
              <a:rPr lang="en-US" sz="2400" dirty="0"/>
              <a:t> can be done at any time while logged into Expanse Web</a:t>
            </a:r>
          </a:p>
          <a:p>
            <a:r>
              <a:rPr lang="en-US" sz="2400" dirty="0"/>
              <a:t>Click “Manage </a:t>
            </a:r>
            <a:r>
              <a:rPr lang="en-US" sz="2400" dirty="0" err="1"/>
              <a:t>Typicals</a:t>
            </a:r>
            <a:r>
              <a:rPr lang="en-US" sz="2400" dirty="0"/>
              <a:t>” on the Menu options</a:t>
            </a:r>
          </a:p>
          <a:p>
            <a:r>
              <a:rPr lang="en-US" sz="2400" dirty="0"/>
              <a:t>Saved Typical</a:t>
            </a:r>
          </a:p>
          <a:p>
            <a:pPr lvl="1"/>
            <a:r>
              <a:rPr lang="en-US" sz="1800" dirty="0"/>
              <a:t>Click name to edit</a:t>
            </a:r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AA94E3-B12E-4ED6-93C7-4C664CD3B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936106"/>
            <a:ext cx="8229600" cy="219005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F5616AE-1AA6-45C4-BC2B-5F81929C7051}"/>
              </a:ext>
            </a:extLst>
          </p:cNvPr>
          <p:cNvSpPr/>
          <p:nvPr/>
        </p:nvSpPr>
        <p:spPr>
          <a:xfrm>
            <a:off x="7315200" y="4419600"/>
            <a:ext cx="838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4903A8-F9A7-4B54-8F86-AE39530740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0319"/>
          <a:stretch/>
        </p:blipFill>
        <p:spPr>
          <a:xfrm>
            <a:off x="457200" y="3929756"/>
            <a:ext cx="8229600" cy="219640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7E42915-DDE3-40D5-BD8C-7AB4FF030899}"/>
              </a:ext>
            </a:extLst>
          </p:cNvPr>
          <p:cNvSpPr/>
          <p:nvPr/>
        </p:nvSpPr>
        <p:spPr>
          <a:xfrm>
            <a:off x="457200" y="4800600"/>
            <a:ext cx="20574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60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3C98161-338B-4B64-8C29-0F334C26A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solidFill>
                  <a:prstClr val="black"/>
                </a:solidFill>
              </a:rPr>
              <a:t>Document</a:t>
            </a:r>
            <a:br>
              <a:rPr lang="en-US" dirty="0">
                <a:solidFill>
                  <a:prstClr val="black"/>
                </a:solidFill>
              </a:rPr>
            </a:br>
            <a:r>
              <a:rPr lang="en-US" sz="3100" dirty="0">
                <a:solidFill>
                  <a:prstClr val="black"/>
                </a:solidFill>
              </a:rPr>
              <a:t>Managing </a:t>
            </a:r>
            <a:r>
              <a:rPr lang="en-US" sz="3100" dirty="0" err="1">
                <a:solidFill>
                  <a:prstClr val="black"/>
                </a:solidFill>
              </a:rPr>
              <a:t>Typicals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F521B6-DF1C-41B2-9958-44F25D98C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Entire Document opens and is available for editing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7E28DB-BBFF-4355-B40D-B8657309E3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19449"/>
            <a:ext cx="8229600" cy="38067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4F07408-3CAD-4F76-9FDC-9745B2C01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337319"/>
            <a:ext cx="8229600" cy="37888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707AE17-1DD6-4ECC-BA80-0D09C7075A10}"/>
              </a:ext>
            </a:extLst>
          </p:cNvPr>
          <p:cNvSpPr txBox="1"/>
          <p:nvPr/>
        </p:nvSpPr>
        <p:spPr>
          <a:xfrm>
            <a:off x="4114800" y="4648200"/>
            <a:ext cx="4191000" cy="5847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Systems default to collapsed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Each system must be opened to edit them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9329BD-A6C4-46E1-AFC2-C0613DE1EF82}"/>
              </a:ext>
            </a:extLst>
          </p:cNvPr>
          <p:cNvSpPr/>
          <p:nvPr/>
        </p:nvSpPr>
        <p:spPr>
          <a:xfrm>
            <a:off x="2590800" y="4495800"/>
            <a:ext cx="1295400" cy="16303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1C6114-C1D7-4D29-8C22-C6493E092A09}"/>
              </a:ext>
            </a:extLst>
          </p:cNvPr>
          <p:cNvSpPr/>
          <p:nvPr/>
        </p:nvSpPr>
        <p:spPr>
          <a:xfrm>
            <a:off x="2590800" y="4495800"/>
            <a:ext cx="1524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9B6336-A11E-4088-B368-E8588117CC8C}"/>
              </a:ext>
            </a:extLst>
          </p:cNvPr>
          <p:cNvSpPr/>
          <p:nvPr/>
        </p:nvSpPr>
        <p:spPr>
          <a:xfrm>
            <a:off x="2590800" y="4648200"/>
            <a:ext cx="1524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59B244-319F-4C02-A87D-6E6EE8B87259}"/>
              </a:ext>
            </a:extLst>
          </p:cNvPr>
          <p:cNvSpPr/>
          <p:nvPr/>
        </p:nvSpPr>
        <p:spPr>
          <a:xfrm>
            <a:off x="2590800" y="4876800"/>
            <a:ext cx="1524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45B39B-C143-4435-95F0-C84AA4DEB7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2332100"/>
            <a:ext cx="8229600" cy="379406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4648F94-6719-4464-B73D-4C2EFDA43472}"/>
              </a:ext>
            </a:extLst>
          </p:cNvPr>
          <p:cNvSpPr/>
          <p:nvPr/>
        </p:nvSpPr>
        <p:spPr>
          <a:xfrm>
            <a:off x="2286000" y="3200400"/>
            <a:ext cx="228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C1ECBA-6AC5-43A7-9701-6FADA3969624}"/>
              </a:ext>
            </a:extLst>
          </p:cNvPr>
          <p:cNvSpPr txBox="1"/>
          <p:nvPr/>
        </p:nvSpPr>
        <p:spPr>
          <a:xfrm>
            <a:off x="4114800" y="3276600"/>
            <a:ext cx="37338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Click “X” to delete Typical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Save to finalize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18404A-4CE6-4E1C-9F79-2721F460561C}"/>
              </a:ext>
            </a:extLst>
          </p:cNvPr>
          <p:cNvSpPr/>
          <p:nvPr/>
        </p:nvSpPr>
        <p:spPr>
          <a:xfrm>
            <a:off x="8305800" y="2590800"/>
            <a:ext cx="3810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034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1E1CB5D-3C5B-4804-AD52-5CFAA827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sz="3100" dirty="0"/>
              <a:t>Creating a Typical within Manage Screen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CF8F5-AA0A-4E7F-AA7E-47B21E1E5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Click into the search box and start typing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99198B2-B14C-4E8E-B137-EE655AA032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36555"/>
            <a:ext cx="8229600" cy="378960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33A5E7A-41D8-4C43-9EBE-55FD8E1EE2EB}"/>
              </a:ext>
            </a:extLst>
          </p:cNvPr>
          <p:cNvSpPr/>
          <p:nvPr/>
        </p:nvSpPr>
        <p:spPr>
          <a:xfrm>
            <a:off x="1447800" y="3048000"/>
            <a:ext cx="30480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4CA657-4C6B-4D73-A226-C8072AE6A1C6}"/>
              </a:ext>
            </a:extLst>
          </p:cNvPr>
          <p:cNvSpPr txBox="1"/>
          <p:nvPr/>
        </p:nvSpPr>
        <p:spPr>
          <a:xfrm>
            <a:off x="2971800" y="4267200"/>
            <a:ext cx="4343400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Key words to search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“H&amp;P” </a:t>
            </a:r>
            <a:r>
              <a:rPr lang="en-US" sz="1600" b="1" dirty="0"/>
              <a:t>OR</a:t>
            </a:r>
            <a:r>
              <a:rPr lang="en-US" sz="1600" dirty="0"/>
              <a:t> “History” for H&amp;P’s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“Consult” for Consult Notes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“Progress” for Progress Notes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819823-96DC-48D4-95FE-DFAA537A45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343253"/>
            <a:ext cx="8229600" cy="37829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3FD478-F968-4FE5-96F3-2BEA9609662D}"/>
              </a:ext>
            </a:extLst>
          </p:cNvPr>
          <p:cNvSpPr txBox="1"/>
          <p:nvPr/>
        </p:nvSpPr>
        <p:spPr>
          <a:xfrm>
            <a:off x="4419600" y="3733800"/>
            <a:ext cx="419100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After selecting the desired document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 Document is open for Editing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Make Edits as desired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Enter a name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Save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7EF45F-1EA0-479C-9FEA-3B857BDF0449}"/>
              </a:ext>
            </a:extLst>
          </p:cNvPr>
          <p:cNvSpPr/>
          <p:nvPr/>
        </p:nvSpPr>
        <p:spPr>
          <a:xfrm>
            <a:off x="1371600" y="2914710"/>
            <a:ext cx="838200" cy="13328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BD0D11-BD21-4D34-96A1-1410704A6C8A}"/>
              </a:ext>
            </a:extLst>
          </p:cNvPr>
          <p:cNvSpPr/>
          <p:nvPr/>
        </p:nvSpPr>
        <p:spPr>
          <a:xfrm>
            <a:off x="8305800" y="2590800"/>
            <a:ext cx="3810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33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 animBg="1"/>
      <p:bldP spid="10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pmfsh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9F9D6-48A0-47CC-AB5F-A557FCCD0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u="sng" dirty="0"/>
              <a:t>P</a:t>
            </a:r>
            <a:r>
              <a:rPr lang="en-US" dirty="0"/>
              <a:t>atient </a:t>
            </a:r>
            <a:r>
              <a:rPr lang="en-US" b="1" u="sng" dirty="0"/>
              <a:t>M</a:t>
            </a:r>
            <a:r>
              <a:rPr lang="en-US" dirty="0"/>
              <a:t>edical </a:t>
            </a:r>
            <a:r>
              <a:rPr lang="en-US" b="1" u="sng" dirty="0"/>
              <a:t>F</a:t>
            </a:r>
            <a:r>
              <a:rPr lang="en-US" dirty="0"/>
              <a:t>amily </a:t>
            </a:r>
            <a:r>
              <a:rPr lang="en-US" b="1" u="sng" dirty="0"/>
              <a:t>S</a:t>
            </a:r>
            <a:r>
              <a:rPr lang="en-US" dirty="0"/>
              <a:t>urgical/Social </a:t>
            </a:r>
            <a:r>
              <a:rPr lang="en-US" b="1" u="sng" dirty="0"/>
              <a:t>H</a:t>
            </a:r>
            <a:r>
              <a:rPr lang="en-US" dirty="0"/>
              <a:t>istory</a:t>
            </a:r>
          </a:p>
        </p:txBody>
      </p:sp>
    </p:spTree>
    <p:extLst>
      <p:ext uri="{BB962C8B-B14F-4D97-AF65-F5344CB8AC3E}">
        <p14:creationId xmlns:p14="http://schemas.microsoft.com/office/powerpoint/2010/main" val="18002086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PMFSH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FA5316-204A-4659-BC26-1D2456143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56E213-D8AF-47A1-A041-5A7041CA0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26420"/>
            <a:ext cx="8229600" cy="419974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65A7E1C-CFCA-4098-B5A2-96B0048733E8}"/>
              </a:ext>
            </a:extLst>
          </p:cNvPr>
          <p:cNvSpPr/>
          <p:nvPr/>
        </p:nvSpPr>
        <p:spPr>
          <a:xfrm>
            <a:off x="914400" y="2590800"/>
            <a:ext cx="6858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C202AC-B396-485F-BE4C-409115FD1B32}"/>
              </a:ext>
            </a:extLst>
          </p:cNvPr>
          <p:cNvSpPr txBox="1"/>
          <p:nvPr/>
        </p:nvSpPr>
        <p:spPr>
          <a:xfrm>
            <a:off x="3962400" y="2228047"/>
            <a:ext cx="4648200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Documents all Medical/Family/Surgical Hx as reviewed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 u="sng" dirty="0"/>
              <a:t>NOT</a:t>
            </a:r>
            <a:r>
              <a:rPr lang="en-US" sz="1400" dirty="0"/>
              <a:t> a recommended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Individual “Reviewed” documentation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Limited use (Family/Surgical possibly)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Click anywhere into this area to open the Edit screen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Area may be small if no Hx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Medical &amp; Surgical are the same Edit screen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F6178C7-DF14-4CBF-9971-27FF7DD83C6C}"/>
              </a:ext>
            </a:extLst>
          </p:cNvPr>
          <p:cNvSpPr/>
          <p:nvPr/>
        </p:nvSpPr>
        <p:spPr>
          <a:xfrm>
            <a:off x="1143000" y="3048000"/>
            <a:ext cx="5334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6F7CE0-7AEF-4602-AF0E-EE0533238123}"/>
              </a:ext>
            </a:extLst>
          </p:cNvPr>
          <p:cNvSpPr/>
          <p:nvPr/>
        </p:nvSpPr>
        <p:spPr>
          <a:xfrm>
            <a:off x="1143000" y="4495800"/>
            <a:ext cx="4572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BA420A4-4C5B-452B-AF01-949188B9A9B5}"/>
              </a:ext>
            </a:extLst>
          </p:cNvPr>
          <p:cNvSpPr/>
          <p:nvPr/>
        </p:nvSpPr>
        <p:spPr>
          <a:xfrm>
            <a:off x="1143000" y="5486400"/>
            <a:ext cx="5334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C258D96-DDAB-4E95-A6B1-8CAA836FF33B}"/>
              </a:ext>
            </a:extLst>
          </p:cNvPr>
          <p:cNvSpPr/>
          <p:nvPr/>
        </p:nvSpPr>
        <p:spPr>
          <a:xfrm>
            <a:off x="533400" y="4648200"/>
            <a:ext cx="8077200" cy="609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43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1E1CB5D-3C5B-4804-AD52-5CFAA827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PMFSH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CF8F5-AA0A-4E7F-AA7E-47B21E1E5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Patient Medical &amp; Surgical History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DC9DD1-37FB-4133-9C3C-92C5C3916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93497"/>
            <a:ext cx="8229600" cy="363266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357DBE-692D-4625-A8BD-1228D8555864}"/>
              </a:ext>
            </a:extLst>
          </p:cNvPr>
          <p:cNvSpPr/>
          <p:nvPr/>
        </p:nvSpPr>
        <p:spPr>
          <a:xfrm>
            <a:off x="457200" y="3048000"/>
            <a:ext cx="4114800" cy="1143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2C2F1F-710F-48D2-AEBB-C1787D4EB60B}"/>
              </a:ext>
            </a:extLst>
          </p:cNvPr>
          <p:cNvSpPr/>
          <p:nvPr/>
        </p:nvSpPr>
        <p:spPr>
          <a:xfrm>
            <a:off x="4572000" y="3048000"/>
            <a:ext cx="4114800" cy="1600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6FEC3D-36BF-47E9-A2F0-C60659F4BCC3}"/>
              </a:ext>
            </a:extLst>
          </p:cNvPr>
          <p:cNvSpPr/>
          <p:nvPr/>
        </p:nvSpPr>
        <p:spPr>
          <a:xfrm>
            <a:off x="4572000" y="4648200"/>
            <a:ext cx="4114800" cy="43609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DBD07F-DD97-4931-887A-D1F22CE49676}"/>
              </a:ext>
            </a:extLst>
          </p:cNvPr>
          <p:cNvSpPr/>
          <p:nvPr/>
        </p:nvSpPr>
        <p:spPr>
          <a:xfrm>
            <a:off x="457200" y="4191000"/>
            <a:ext cx="4114800" cy="43609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A35AF4-A168-4607-B1E8-D4FED121E4FB}"/>
              </a:ext>
            </a:extLst>
          </p:cNvPr>
          <p:cNvSpPr txBox="1"/>
          <p:nvPr/>
        </p:nvSpPr>
        <p:spPr>
          <a:xfrm>
            <a:off x="457200" y="4745503"/>
            <a:ext cx="4038600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Active problems – For this visit (ideally)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Medical History – Chronic or significant Hx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Surgical Hx – Surgical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Resolved/Inactive/Ruled-Out – All previous except deleted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Deleted – Problems entered in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Rank/Sort Active problems by priority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84E21C-8F39-4B0B-8F37-39D1CCBDA062}"/>
              </a:ext>
            </a:extLst>
          </p:cNvPr>
          <p:cNvSpPr/>
          <p:nvPr/>
        </p:nvSpPr>
        <p:spPr>
          <a:xfrm>
            <a:off x="7543800" y="2819400"/>
            <a:ext cx="685800" cy="19843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1E1CB5D-3C5B-4804-AD52-5CFAA827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PMFSH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CF8F5-AA0A-4E7F-AA7E-47B21E1E5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Patient Medical &amp; Surgical History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DC9DD1-37FB-4133-9C3C-92C5C3916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93497"/>
            <a:ext cx="8229600" cy="363266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357DBE-692D-4625-A8BD-1228D8555864}"/>
              </a:ext>
            </a:extLst>
          </p:cNvPr>
          <p:cNvSpPr/>
          <p:nvPr/>
        </p:nvSpPr>
        <p:spPr>
          <a:xfrm>
            <a:off x="457200" y="3048000"/>
            <a:ext cx="4114800" cy="1143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2C2F1F-710F-48D2-AEBB-C1787D4EB60B}"/>
              </a:ext>
            </a:extLst>
          </p:cNvPr>
          <p:cNvSpPr/>
          <p:nvPr/>
        </p:nvSpPr>
        <p:spPr>
          <a:xfrm>
            <a:off x="4572000" y="3048000"/>
            <a:ext cx="4114800" cy="1600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A35AF4-A168-4607-B1E8-D4FED121E4FB}"/>
              </a:ext>
            </a:extLst>
          </p:cNvPr>
          <p:cNvSpPr txBox="1"/>
          <p:nvPr/>
        </p:nvSpPr>
        <p:spPr>
          <a:xfrm>
            <a:off x="457200" y="4745503"/>
            <a:ext cx="4038600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Active problems are linked to Medical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Note that Hypertension and Diabetes are in both sections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They are the same problems displayed in both locations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“Add to Doc” – Adds problem to A&amp;P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 dirty="0"/>
              <a:t>Preferred way to add problems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9D76499-6EAC-493E-BA7E-56ACDF60B7AA}"/>
              </a:ext>
            </a:extLst>
          </p:cNvPr>
          <p:cNvSpPr/>
          <p:nvPr/>
        </p:nvSpPr>
        <p:spPr>
          <a:xfrm>
            <a:off x="457200" y="3733800"/>
            <a:ext cx="4114800" cy="457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5A666CF-5303-41D2-8F1E-E57C2305F719}"/>
              </a:ext>
            </a:extLst>
          </p:cNvPr>
          <p:cNvSpPr/>
          <p:nvPr/>
        </p:nvSpPr>
        <p:spPr>
          <a:xfrm>
            <a:off x="4572000" y="3886200"/>
            <a:ext cx="4038600" cy="457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49263EB-9E01-4A99-B326-CFCA551EA782}"/>
              </a:ext>
            </a:extLst>
          </p:cNvPr>
          <p:cNvSpPr/>
          <p:nvPr/>
        </p:nvSpPr>
        <p:spPr>
          <a:xfrm>
            <a:off x="4038600" y="3200400"/>
            <a:ext cx="381000" cy="990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474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  <p:bldP spid="2" grpId="0" animBg="1"/>
      <p:bldP spid="11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1E1CB5D-3C5B-4804-AD52-5CFAA827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PMFSH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CF8F5-AA0A-4E7F-AA7E-47B21E1E5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Active problem details</a:t>
            </a:r>
          </a:p>
          <a:p>
            <a:r>
              <a:rPr lang="en-US" sz="2400" dirty="0"/>
              <a:t>“Add to Hx” – Problem also shows in Hx, “Linked”</a:t>
            </a:r>
          </a:p>
          <a:p>
            <a:r>
              <a:rPr lang="en-US" sz="2400" dirty="0"/>
              <a:t>“Move to Hx” – Problem moved and only displays in Hx</a:t>
            </a:r>
          </a:p>
          <a:p>
            <a:r>
              <a:rPr lang="en-US" sz="2400" dirty="0"/>
              <a:t>“Add to Family Hx” – not the recommended process</a:t>
            </a:r>
          </a:p>
          <a:p>
            <a:r>
              <a:rPr lang="en-US" sz="2400" dirty="0"/>
              <a:t>Status – Displays as Acute</a:t>
            </a:r>
          </a:p>
          <a:p>
            <a:r>
              <a:rPr lang="en-US" sz="2400" dirty="0"/>
              <a:t>Acute/Chronic/Suspected</a:t>
            </a:r>
          </a:p>
          <a:p>
            <a:r>
              <a:rPr lang="en-US" sz="2400" dirty="0"/>
              <a:t>Resolved/Ruled-out/Inactive</a:t>
            </a:r>
          </a:p>
          <a:p>
            <a:pPr lvl="1"/>
            <a:r>
              <a:rPr lang="en-US" sz="2000" dirty="0"/>
              <a:t>Active and Past (R/I/R column)</a:t>
            </a:r>
          </a:p>
          <a:p>
            <a:r>
              <a:rPr lang="en-US" sz="2400" dirty="0"/>
              <a:t>Deleted</a:t>
            </a:r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BC058C-E694-41D1-91E9-F689232EF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597276"/>
            <a:ext cx="4114800" cy="25288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7633591-77E3-479E-A0DA-1E94B7CCA594}"/>
              </a:ext>
            </a:extLst>
          </p:cNvPr>
          <p:cNvSpPr/>
          <p:nvPr/>
        </p:nvSpPr>
        <p:spPr>
          <a:xfrm>
            <a:off x="6172200" y="4191000"/>
            <a:ext cx="5334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A40A69-A65F-4415-99F1-672FBFDF9FF5}"/>
              </a:ext>
            </a:extLst>
          </p:cNvPr>
          <p:cNvSpPr/>
          <p:nvPr/>
        </p:nvSpPr>
        <p:spPr>
          <a:xfrm>
            <a:off x="6705600" y="4191000"/>
            <a:ext cx="5334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4CB81E-98C7-448B-B113-8DA9337C21E0}"/>
              </a:ext>
            </a:extLst>
          </p:cNvPr>
          <p:cNvSpPr/>
          <p:nvPr/>
        </p:nvSpPr>
        <p:spPr>
          <a:xfrm>
            <a:off x="4800600" y="4419600"/>
            <a:ext cx="1600200" cy="1825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0AF92D-A6E7-4F5A-909E-0A90AF7241C2}"/>
              </a:ext>
            </a:extLst>
          </p:cNvPr>
          <p:cNvSpPr/>
          <p:nvPr/>
        </p:nvSpPr>
        <p:spPr>
          <a:xfrm>
            <a:off x="4800600" y="4602162"/>
            <a:ext cx="1600200" cy="1825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55F25F-1AD3-47E2-A5FB-96BE630465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521" y="4168774"/>
            <a:ext cx="2512179" cy="1935163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22CF470-60B7-42A1-B201-F404FF69A829}"/>
              </a:ext>
            </a:extLst>
          </p:cNvPr>
          <p:cNvSpPr/>
          <p:nvPr/>
        </p:nvSpPr>
        <p:spPr>
          <a:xfrm>
            <a:off x="5181600" y="4510881"/>
            <a:ext cx="1371600" cy="66277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539D22-8EA9-4A78-9F87-1194D350E851}"/>
              </a:ext>
            </a:extLst>
          </p:cNvPr>
          <p:cNvSpPr/>
          <p:nvPr/>
        </p:nvSpPr>
        <p:spPr>
          <a:xfrm>
            <a:off x="5181600" y="5173660"/>
            <a:ext cx="2057400" cy="66277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DFE1502-6197-4D18-8A70-57BCCA623997}"/>
              </a:ext>
            </a:extLst>
          </p:cNvPr>
          <p:cNvSpPr/>
          <p:nvPr/>
        </p:nvSpPr>
        <p:spPr>
          <a:xfrm>
            <a:off x="5168900" y="5836439"/>
            <a:ext cx="2057400" cy="26749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94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1E1CB5D-3C5B-4804-AD52-5CFAA827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PMFSH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CF8F5-AA0A-4E7F-AA7E-47B21E1E5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Active problem details (continued)</a:t>
            </a:r>
          </a:p>
          <a:p>
            <a:r>
              <a:rPr lang="en-US" sz="2400" dirty="0"/>
              <a:t>Category</a:t>
            </a:r>
          </a:p>
          <a:p>
            <a:pPr lvl="1"/>
            <a:r>
              <a:rPr lang="en-US" sz="2000" dirty="0"/>
              <a:t>Medical – Almost all problems default to Medical</a:t>
            </a:r>
          </a:p>
          <a:p>
            <a:pPr lvl="1"/>
            <a:r>
              <a:rPr lang="en-US" sz="2000" dirty="0"/>
              <a:t>Surgical – Surgical procedures default to Surgical History if in History</a:t>
            </a:r>
          </a:p>
          <a:p>
            <a:pPr lvl="1"/>
            <a:r>
              <a:rPr lang="en-US" sz="2000" dirty="0"/>
              <a:t>Social Hx – </a:t>
            </a:r>
            <a:r>
              <a:rPr lang="en-US" sz="2000" b="1" dirty="0"/>
              <a:t>Not used </a:t>
            </a:r>
            <a:r>
              <a:rPr lang="en-US" sz="2000" dirty="0"/>
              <a:t>(Documented in its own section)</a:t>
            </a:r>
          </a:p>
          <a:p>
            <a:r>
              <a:rPr lang="en-US" sz="2400" dirty="0"/>
              <a:t>Problem Comment</a:t>
            </a:r>
          </a:p>
          <a:p>
            <a:pPr lvl="1"/>
            <a:r>
              <a:rPr lang="en-US" sz="2000" dirty="0"/>
              <a:t>Rarely used</a:t>
            </a:r>
          </a:p>
          <a:p>
            <a:pPr lvl="1"/>
            <a:r>
              <a:rPr lang="en-US" sz="2000" dirty="0"/>
              <a:t>Surgery Hospital?</a:t>
            </a:r>
          </a:p>
          <a:p>
            <a:endParaRPr lang="en-US" sz="2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BBC058C-E694-41D1-91E9-F689232EF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597276"/>
            <a:ext cx="4114800" cy="252888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32BAF57-5C95-4F07-9063-60DCDF62026E}"/>
              </a:ext>
            </a:extLst>
          </p:cNvPr>
          <p:cNvSpPr/>
          <p:nvPr/>
        </p:nvSpPr>
        <p:spPr>
          <a:xfrm>
            <a:off x="4800600" y="4724400"/>
            <a:ext cx="15240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C91ECE3-06B9-4C5E-B736-180B99B06D1C}"/>
              </a:ext>
            </a:extLst>
          </p:cNvPr>
          <p:cNvSpPr/>
          <p:nvPr/>
        </p:nvSpPr>
        <p:spPr>
          <a:xfrm>
            <a:off x="4800600" y="4876800"/>
            <a:ext cx="38100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00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1E1CB5D-3C5B-4804-AD52-5CFAA827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PMFSH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CF8F5-AA0A-4E7F-AA7E-47B21E1E5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Adding a problem</a:t>
            </a:r>
          </a:p>
          <a:p>
            <a:r>
              <a:rPr lang="en-US" sz="2400" dirty="0"/>
              <a:t>Click Save when Done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E743B0-B7C0-4802-B21F-219C41930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75965"/>
            <a:ext cx="8229600" cy="365019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0F6644-1D78-42B6-A7E3-8F69672392BF}"/>
              </a:ext>
            </a:extLst>
          </p:cNvPr>
          <p:cNvSpPr/>
          <p:nvPr/>
        </p:nvSpPr>
        <p:spPr>
          <a:xfrm>
            <a:off x="457200" y="2743200"/>
            <a:ext cx="1981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3DECBC-2F87-4C8C-B88A-3DE2C05F26DA}"/>
              </a:ext>
            </a:extLst>
          </p:cNvPr>
          <p:cNvSpPr/>
          <p:nvPr/>
        </p:nvSpPr>
        <p:spPr>
          <a:xfrm>
            <a:off x="914400" y="2971800"/>
            <a:ext cx="4114800" cy="2590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C717A68-DF9A-4C99-B7A1-B4803F1C11A5}"/>
              </a:ext>
            </a:extLst>
          </p:cNvPr>
          <p:cNvSpPr/>
          <p:nvPr/>
        </p:nvSpPr>
        <p:spPr>
          <a:xfrm>
            <a:off x="914400" y="3124200"/>
            <a:ext cx="4114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95545F-9B2F-4949-A8D3-66F220B4C996}"/>
              </a:ext>
            </a:extLst>
          </p:cNvPr>
          <p:cNvSpPr txBox="1"/>
          <p:nvPr/>
        </p:nvSpPr>
        <p:spPr>
          <a:xfrm>
            <a:off x="5105400" y="2971800"/>
            <a:ext cx="3581400" cy="26776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Type in a diagnosis (and pause)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Abbreviations usually are acceptable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Search results display after pause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/>
              <a:t>ALWAYS</a:t>
            </a:r>
            <a:r>
              <a:rPr lang="en-US" sz="1400" dirty="0"/>
              <a:t> choose basic diagnosis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Duplicates are blocked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Existing Hx can be added to active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Location buttons (where to add)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Active – visit specific problem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History – Only to record History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Both – Chronic problem being actively treated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Up-To-Date link for problem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3F5E9B-BEFA-43B9-9EB6-EAAA37C90BA7}"/>
              </a:ext>
            </a:extLst>
          </p:cNvPr>
          <p:cNvSpPr/>
          <p:nvPr/>
        </p:nvSpPr>
        <p:spPr>
          <a:xfrm>
            <a:off x="3657600" y="3124200"/>
            <a:ext cx="11430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F865DD-EBE8-4C9C-80AD-9460CAF89AE1}"/>
              </a:ext>
            </a:extLst>
          </p:cNvPr>
          <p:cNvSpPr/>
          <p:nvPr/>
        </p:nvSpPr>
        <p:spPr>
          <a:xfrm>
            <a:off x="4800600" y="3124200"/>
            <a:ext cx="152400" cy="2362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9CC89B3-EE62-49D7-8E98-E7538383F1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504017"/>
            <a:ext cx="8229600" cy="362214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E49BD49-094E-4BBD-ADA4-33D207874056}"/>
              </a:ext>
            </a:extLst>
          </p:cNvPr>
          <p:cNvSpPr/>
          <p:nvPr/>
        </p:nvSpPr>
        <p:spPr>
          <a:xfrm>
            <a:off x="457200" y="3352800"/>
            <a:ext cx="4114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507B02-01DB-48F4-B722-5819142A82FA}"/>
              </a:ext>
            </a:extLst>
          </p:cNvPr>
          <p:cNvSpPr/>
          <p:nvPr/>
        </p:nvSpPr>
        <p:spPr>
          <a:xfrm>
            <a:off x="4572000" y="3886201"/>
            <a:ext cx="4114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B3A416-D8AE-40C7-AA9E-79766C2366D2}"/>
              </a:ext>
            </a:extLst>
          </p:cNvPr>
          <p:cNvSpPr/>
          <p:nvPr/>
        </p:nvSpPr>
        <p:spPr>
          <a:xfrm>
            <a:off x="8305800" y="2514602"/>
            <a:ext cx="381000" cy="28522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AC5ABC-7A2D-4513-899B-53ED9B8ED014}"/>
              </a:ext>
            </a:extLst>
          </p:cNvPr>
          <p:cNvSpPr/>
          <p:nvPr/>
        </p:nvSpPr>
        <p:spPr>
          <a:xfrm>
            <a:off x="457200" y="4343400"/>
            <a:ext cx="4114800" cy="23918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13135C5-7234-4EC6-96CA-89E5EF660AD8}"/>
              </a:ext>
            </a:extLst>
          </p:cNvPr>
          <p:cNvSpPr txBox="1"/>
          <p:nvPr/>
        </p:nvSpPr>
        <p:spPr>
          <a:xfrm>
            <a:off x="457200" y="4953000"/>
            <a:ext cx="41148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Duplicate problems may be under Resolved/Inactive/Ruled-out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The problem can be made Active from there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Don’t forget to check “Add to Doc” box if not automatically added</a:t>
            </a:r>
          </a:p>
        </p:txBody>
      </p:sp>
    </p:spTree>
    <p:extLst>
      <p:ext uri="{BB962C8B-B14F-4D97-AF65-F5344CB8AC3E}">
        <p14:creationId xmlns:p14="http://schemas.microsoft.com/office/powerpoint/2010/main" val="250982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000"/>
                            </p:stCondLst>
                            <p:childTnLst>
                              <p:par>
                                <p:cTn id="12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500"/>
                            </p:stCondLst>
                            <p:childTnLst>
                              <p:par>
                                <p:cTn id="13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1E1CB5D-3C5B-4804-AD52-5CFAA827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PMFSH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CF8F5-AA0A-4E7F-AA7E-47B21E1E5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Family History</a:t>
            </a:r>
          </a:p>
          <a:p>
            <a:r>
              <a:rPr lang="en-US" sz="2400" dirty="0"/>
              <a:t>Includes a list of common Family Hx problems</a:t>
            </a:r>
          </a:p>
          <a:p>
            <a:r>
              <a:rPr lang="en-US" sz="2400" dirty="0"/>
              <a:t>Click “Yes” to add family History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965DE4-80DD-46DE-A1A0-6662B2421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17801"/>
            <a:ext cx="8229600" cy="31083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05F9861-0ABC-45FB-9613-625C4D4EB866}"/>
              </a:ext>
            </a:extLst>
          </p:cNvPr>
          <p:cNvSpPr/>
          <p:nvPr/>
        </p:nvSpPr>
        <p:spPr>
          <a:xfrm>
            <a:off x="482600" y="3657600"/>
            <a:ext cx="21082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6854B8-009F-4A8F-AD3B-759AD29AD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034194"/>
            <a:ext cx="8229600" cy="309196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3DE583B-7460-4EA7-980D-06DBE1FA0F42}"/>
              </a:ext>
            </a:extLst>
          </p:cNvPr>
          <p:cNvSpPr txBox="1"/>
          <p:nvPr/>
        </p:nvSpPr>
        <p:spPr>
          <a:xfrm>
            <a:off x="3581400" y="3733800"/>
            <a:ext cx="4876800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Family Hx has been added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Optional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Add details on which family member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If family member had been specified previously (for any other family Hx)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Those family members display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Click “Add”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552681-83DA-437F-A4FF-A3748EC99504}"/>
              </a:ext>
            </a:extLst>
          </p:cNvPr>
          <p:cNvSpPr/>
          <p:nvPr/>
        </p:nvSpPr>
        <p:spPr>
          <a:xfrm>
            <a:off x="482600" y="3962400"/>
            <a:ext cx="431800" cy="1825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B51703-C810-46F3-95FF-1EC3FDD71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031242"/>
            <a:ext cx="8229600" cy="30949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1BF69A9-9114-4138-ACF2-C0747586D329}"/>
              </a:ext>
            </a:extLst>
          </p:cNvPr>
          <p:cNvSpPr txBox="1"/>
          <p:nvPr/>
        </p:nvSpPr>
        <p:spPr>
          <a:xfrm>
            <a:off x="3733800" y="3733800"/>
            <a:ext cx="47244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Select Existing family member (if any), 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Click to select New Family member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3C173D-E2C1-4207-B86A-813400412ECD}"/>
              </a:ext>
            </a:extLst>
          </p:cNvPr>
          <p:cNvSpPr/>
          <p:nvPr/>
        </p:nvSpPr>
        <p:spPr>
          <a:xfrm>
            <a:off x="533400" y="4038600"/>
            <a:ext cx="1447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0589ED-CDFE-4B57-B912-99EACCC486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4071407"/>
            <a:ext cx="1295400" cy="10433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28DBACB-02E1-4D0E-B9A1-032BAE6CC5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3021603"/>
            <a:ext cx="8229600" cy="3104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556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1E1CB5D-3C5B-4804-AD52-5CFAA827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PMFSH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1CF8F5-AA0A-4E7F-AA7E-47B21E1E5D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If No Family History</a:t>
            </a:r>
          </a:p>
          <a:p>
            <a:r>
              <a:rPr lang="en-US" sz="2400" dirty="0"/>
              <a:t>No Significant Family History</a:t>
            </a:r>
          </a:p>
          <a:p>
            <a:r>
              <a:rPr lang="en-US" sz="2400" dirty="0"/>
              <a:t>To Add a Hx not on List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334675-91E5-4F6A-827A-0E79436649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20337"/>
            <a:ext cx="8229600" cy="310582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A745825-A19A-477A-B145-BC0D87C7854E}"/>
              </a:ext>
            </a:extLst>
          </p:cNvPr>
          <p:cNvSpPr/>
          <p:nvPr/>
        </p:nvSpPr>
        <p:spPr>
          <a:xfrm>
            <a:off x="457200" y="5715000"/>
            <a:ext cx="2133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4EDF79-9256-4A09-8B6E-EB10669EB1BE}"/>
              </a:ext>
            </a:extLst>
          </p:cNvPr>
          <p:cNvSpPr/>
          <p:nvPr/>
        </p:nvSpPr>
        <p:spPr>
          <a:xfrm>
            <a:off x="457200" y="5943600"/>
            <a:ext cx="1143000" cy="1825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265926B-C7BE-4DC7-A263-88F9D04AE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033200"/>
            <a:ext cx="8229600" cy="309867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97F379A-AF8E-40A4-9177-ACF733998B19}"/>
              </a:ext>
            </a:extLst>
          </p:cNvPr>
          <p:cNvSpPr/>
          <p:nvPr/>
        </p:nvSpPr>
        <p:spPr>
          <a:xfrm>
            <a:off x="457200" y="5943600"/>
            <a:ext cx="1295400" cy="1825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58A822-8F71-44BC-AB1E-ED9FC890C9BC}"/>
              </a:ext>
            </a:extLst>
          </p:cNvPr>
          <p:cNvSpPr/>
          <p:nvPr/>
        </p:nvSpPr>
        <p:spPr>
          <a:xfrm>
            <a:off x="457200" y="5029200"/>
            <a:ext cx="3733800" cy="188275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438B5D-1D8C-412D-8885-91968ADFFD4D}"/>
              </a:ext>
            </a:extLst>
          </p:cNvPr>
          <p:cNvSpPr txBox="1"/>
          <p:nvPr/>
        </p:nvSpPr>
        <p:spPr>
          <a:xfrm>
            <a:off x="4648200" y="4419600"/>
            <a:ext cx="3886200" cy="7386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Search using “Family History of” format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Keeps format consistent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Select desired Hx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8BB3BF-53BA-4869-A7C6-3DB83AFFC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3030408"/>
            <a:ext cx="8229600" cy="309575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D53CAA1-E9A9-472C-AC98-6D2EE81A7CCE}"/>
              </a:ext>
            </a:extLst>
          </p:cNvPr>
          <p:cNvSpPr/>
          <p:nvPr/>
        </p:nvSpPr>
        <p:spPr>
          <a:xfrm>
            <a:off x="457200" y="5486400"/>
            <a:ext cx="6096002" cy="45148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54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83055F5E-0F22-4DDE-8488-97B65F5F4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PMFSH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514510C-2E10-486B-AFC4-301BFEDAA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Social History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DBCAFC-8C50-4C62-BB5B-88E400A58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813769"/>
            <a:ext cx="8229600" cy="33123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BD30070-98C9-4BA6-8956-9F799FCE3F5C}"/>
              </a:ext>
            </a:extLst>
          </p:cNvPr>
          <p:cNvSpPr txBox="1"/>
          <p:nvPr/>
        </p:nvSpPr>
        <p:spPr>
          <a:xfrm>
            <a:off x="2667000" y="3886200"/>
            <a:ext cx="5867400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This is a shared section with nursing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If completed by nursing the data pulls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If your assessment differs from the nurse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The selections can be changed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It doesn’t affect the nurse’s documentation</a:t>
            </a:r>
          </a:p>
        </p:txBody>
      </p:sp>
    </p:spTree>
    <p:extLst>
      <p:ext uri="{BB962C8B-B14F-4D97-AF65-F5344CB8AC3E}">
        <p14:creationId xmlns:p14="http://schemas.microsoft.com/office/powerpoint/2010/main" val="236621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Meds </a:t>
            </a:r>
            <a:br>
              <a:rPr lang="en-US" dirty="0"/>
            </a:br>
            <a:r>
              <a:rPr lang="en-US" dirty="0"/>
              <a:t>(Allergies &amp; Home medications)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9F9D6-48A0-47CC-AB5F-A557FCCD0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2492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E9DE748-B030-4BF2-82F0-339781D6D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Meds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7F8D67-C673-4E20-830C-C06162F1B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Allergies and Medications (Under Meds)</a:t>
            </a:r>
          </a:p>
          <a:p>
            <a:r>
              <a:rPr lang="en-US" sz="2400" dirty="0"/>
              <a:t>Data is automatically pulled in</a:t>
            </a:r>
          </a:p>
          <a:p>
            <a:pPr lvl="1"/>
            <a:r>
              <a:rPr lang="en-US" sz="2000" dirty="0"/>
              <a:t>Home Meds don’t pull in if patient discharged before document opened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88CA0A-5133-4F14-B575-CF0068DAC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74382"/>
            <a:ext cx="8229600" cy="2949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876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AE9DE748-B030-4BF2-82F0-339781D6D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Meds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7F8D67-C673-4E20-830C-C06162F1B1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Click into areas to edit</a:t>
            </a:r>
          </a:p>
          <a:p>
            <a:pPr lvl="1"/>
            <a:r>
              <a:rPr lang="en-US" sz="1600" dirty="0"/>
              <a:t>You will be taken to Nurses Desktop view for each section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88CA0A-5133-4F14-B575-CF0068DAC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174382"/>
            <a:ext cx="8229600" cy="294903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539C213-6821-4550-A4FE-730B411BB2F4}"/>
              </a:ext>
            </a:extLst>
          </p:cNvPr>
          <p:cNvSpPr/>
          <p:nvPr/>
        </p:nvSpPr>
        <p:spPr>
          <a:xfrm>
            <a:off x="533400" y="3657600"/>
            <a:ext cx="7543800" cy="990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431298-7311-4917-AFD6-477EBDDF727E}"/>
              </a:ext>
            </a:extLst>
          </p:cNvPr>
          <p:cNvSpPr/>
          <p:nvPr/>
        </p:nvSpPr>
        <p:spPr>
          <a:xfrm>
            <a:off x="533400" y="4876800"/>
            <a:ext cx="7543800" cy="838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71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DC6232A7-D171-4214-8CC6-6E04C6A96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Allergies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9153FF-DBC7-464A-BB49-FB8CBCD1A9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Allergies Edit screen</a:t>
            </a:r>
          </a:p>
          <a:p>
            <a:pPr lvl="1"/>
            <a:r>
              <a:rPr lang="en-US" sz="2000" dirty="0"/>
              <a:t>Completed by nurses usually</a:t>
            </a:r>
          </a:p>
          <a:p>
            <a:r>
              <a:rPr lang="en-US" sz="2400" dirty="0"/>
              <a:t>Click on line (except check box) to expand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88F738-14A5-40D9-A57D-2CFE05D24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35454"/>
            <a:ext cx="8229600" cy="309070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7BB21FF-5ED9-46E5-9510-44BB8C1C27EE}"/>
              </a:ext>
            </a:extLst>
          </p:cNvPr>
          <p:cNvSpPr/>
          <p:nvPr/>
        </p:nvSpPr>
        <p:spPr>
          <a:xfrm>
            <a:off x="533400" y="3886200"/>
            <a:ext cx="8077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44C810-B559-4549-9CFA-4BFEB044D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014073"/>
            <a:ext cx="8229600" cy="311209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FE2DED-944C-4CB7-ACEC-C5887B993D34}"/>
              </a:ext>
            </a:extLst>
          </p:cNvPr>
          <p:cNvSpPr txBox="1"/>
          <p:nvPr/>
        </p:nvSpPr>
        <p:spPr>
          <a:xfrm>
            <a:off x="5334000" y="4114800"/>
            <a:ext cx="3352800" cy="16004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Options when check box checked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Fields completed for allergies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Always an Allergy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Always Severe (provider can edit)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Always Verified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Reason from drop down list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Comment if needed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09B38B-6FE9-44B7-8CAE-4BA6A0BC3A3F}"/>
              </a:ext>
            </a:extLst>
          </p:cNvPr>
          <p:cNvSpPr/>
          <p:nvPr/>
        </p:nvSpPr>
        <p:spPr>
          <a:xfrm>
            <a:off x="838200" y="3886200"/>
            <a:ext cx="228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BBD630-D265-40D4-9BE6-F76E7AB85871}"/>
              </a:ext>
            </a:extLst>
          </p:cNvPr>
          <p:cNvSpPr/>
          <p:nvPr/>
        </p:nvSpPr>
        <p:spPr>
          <a:xfrm>
            <a:off x="457200" y="5791200"/>
            <a:ext cx="1371600" cy="3349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DEB659-AAEC-4DCB-9C03-3C0E3658A225}"/>
              </a:ext>
            </a:extLst>
          </p:cNvPr>
          <p:cNvSpPr/>
          <p:nvPr/>
        </p:nvSpPr>
        <p:spPr>
          <a:xfrm>
            <a:off x="1295400" y="4297362"/>
            <a:ext cx="3962400" cy="96043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642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EA8FA15-C327-4572-BF52-885758EC5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Allergies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8AAC22-EAFD-4335-A754-8400E09BB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Adding a new allergy</a:t>
            </a:r>
          </a:p>
          <a:p>
            <a:r>
              <a:rPr lang="en-US" sz="2400" dirty="0"/>
              <a:t>Type Allergy</a:t>
            </a:r>
          </a:p>
          <a:p>
            <a:pPr lvl="1"/>
            <a:r>
              <a:rPr lang="en-US" sz="2000" dirty="0"/>
              <a:t>Drop down displays options when enough characters entered (Select)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E89097-3099-4E68-A1C9-8C5CE530A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031672"/>
            <a:ext cx="8229600" cy="309449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AC0934C-6A8F-4AF7-90AB-9C1CCE04E713}"/>
              </a:ext>
            </a:extLst>
          </p:cNvPr>
          <p:cNvSpPr/>
          <p:nvPr/>
        </p:nvSpPr>
        <p:spPr>
          <a:xfrm>
            <a:off x="457200" y="3505200"/>
            <a:ext cx="1981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E4BBAF-D770-47CB-971F-F31616A7D5E2}"/>
              </a:ext>
            </a:extLst>
          </p:cNvPr>
          <p:cNvSpPr/>
          <p:nvPr/>
        </p:nvSpPr>
        <p:spPr>
          <a:xfrm>
            <a:off x="457200" y="3733800"/>
            <a:ext cx="1752600" cy="1219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4722592-6EC6-4F48-8EC2-BAEBF139B6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017351"/>
            <a:ext cx="8229600" cy="310881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38CDFA7-F0C2-4293-8011-A68A4B61C836}"/>
              </a:ext>
            </a:extLst>
          </p:cNvPr>
          <p:cNvSpPr/>
          <p:nvPr/>
        </p:nvSpPr>
        <p:spPr>
          <a:xfrm>
            <a:off x="1295400" y="4495800"/>
            <a:ext cx="39624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2F5D66-0047-4335-84C5-69B2C129046D}"/>
              </a:ext>
            </a:extLst>
          </p:cNvPr>
          <p:cNvSpPr/>
          <p:nvPr/>
        </p:nvSpPr>
        <p:spPr>
          <a:xfrm>
            <a:off x="1295400" y="4830762"/>
            <a:ext cx="6553200" cy="1524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D956F8-6E1B-47C9-A98E-E4E6BEDD78A9}"/>
              </a:ext>
            </a:extLst>
          </p:cNvPr>
          <p:cNvSpPr/>
          <p:nvPr/>
        </p:nvSpPr>
        <p:spPr>
          <a:xfrm>
            <a:off x="1295400" y="4983162"/>
            <a:ext cx="6553200" cy="27463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E4B8EB-8939-4A1D-87BE-974202617D45}"/>
              </a:ext>
            </a:extLst>
          </p:cNvPr>
          <p:cNvSpPr txBox="1"/>
          <p:nvPr/>
        </p:nvSpPr>
        <p:spPr>
          <a:xfrm>
            <a:off x="5410200" y="3322638"/>
            <a:ext cx="32766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Enter additional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 additional allergies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u="sng" dirty="0"/>
              <a:t>NEVER</a:t>
            </a:r>
            <a:r>
              <a:rPr lang="en-US" dirty="0"/>
              <a:t> enter as Uncoded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Save when done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978A2A-A979-4E8A-9197-E79E60D700C3}"/>
              </a:ext>
            </a:extLst>
          </p:cNvPr>
          <p:cNvSpPr/>
          <p:nvPr/>
        </p:nvSpPr>
        <p:spPr>
          <a:xfrm>
            <a:off x="8229600" y="3031671"/>
            <a:ext cx="457200" cy="29096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0AC23F-B70C-413A-B5E4-7F2D8BCAB6C0}"/>
              </a:ext>
            </a:extLst>
          </p:cNvPr>
          <p:cNvSpPr/>
          <p:nvPr/>
        </p:nvSpPr>
        <p:spPr>
          <a:xfrm>
            <a:off x="457200" y="3505199"/>
            <a:ext cx="1981200" cy="2587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ED12DC-F52B-4207-BC07-54D1DFEDDD4B}"/>
              </a:ext>
            </a:extLst>
          </p:cNvPr>
          <p:cNvSpPr/>
          <p:nvPr/>
        </p:nvSpPr>
        <p:spPr>
          <a:xfrm>
            <a:off x="2667000" y="3505199"/>
            <a:ext cx="838200" cy="22860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2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3E7A7DD-9727-4D44-B9F5-CACAEC7FD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Home Medications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57BBF3-E6DC-449D-88AA-2AE3FE3BE7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Home Medications Edit</a:t>
            </a:r>
          </a:p>
          <a:p>
            <a:pPr lvl="1"/>
            <a:r>
              <a:rPr lang="en-US" sz="2000" dirty="0"/>
              <a:t>Normally only done by nursing</a:t>
            </a:r>
          </a:p>
          <a:p>
            <a:r>
              <a:rPr lang="en-US" sz="2400" dirty="0"/>
              <a:t>Prescription Hx available</a:t>
            </a:r>
          </a:p>
          <a:p>
            <a:pPr lvl="1"/>
            <a:r>
              <a:rPr lang="en-US" sz="2000" dirty="0"/>
              <a:t>“New” and “External Medication History”</a:t>
            </a:r>
          </a:p>
          <a:p>
            <a:pPr lvl="1"/>
            <a:r>
              <a:rPr lang="en-US" sz="2000" dirty="0"/>
              <a:t>Rx history displays for previous year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4C43C9-4E1B-4A30-85E1-171F80D24A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572703"/>
            <a:ext cx="8229600" cy="155346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1BB801-9F70-497F-8B9E-A19D0FA68C97}"/>
              </a:ext>
            </a:extLst>
          </p:cNvPr>
          <p:cNvSpPr/>
          <p:nvPr/>
        </p:nvSpPr>
        <p:spPr>
          <a:xfrm>
            <a:off x="3200400" y="4572703"/>
            <a:ext cx="381000" cy="22789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C73AB6D-4583-4787-8D08-7337BCFB6FEF}"/>
              </a:ext>
            </a:extLst>
          </p:cNvPr>
          <p:cNvSpPr/>
          <p:nvPr/>
        </p:nvSpPr>
        <p:spPr>
          <a:xfrm>
            <a:off x="3200400" y="5334000"/>
            <a:ext cx="1219200" cy="22789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05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9F9D6-48A0-47CC-AB5F-A557FCCD0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180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Exam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A1B016-B29C-4CDE-ACF9-79E0FBCACC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8930C8-80A5-4FE5-80B9-970D555D9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41257"/>
            <a:ext cx="8229600" cy="378490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C45715-75B5-4503-90BD-E636B5ED2F4F}"/>
              </a:ext>
            </a:extLst>
          </p:cNvPr>
          <p:cNvSpPr/>
          <p:nvPr/>
        </p:nvSpPr>
        <p:spPr>
          <a:xfrm>
            <a:off x="457200" y="2895600"/>
            <a:ext cx="5410200" cy="1143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1056CB-8521-42EF-8B0E-9C82A1974CD1}"/>
              </a:ext>
            </a:extLst>
          </p:cNvPr>
          <p:cNvSpPr txBox="1"/>
          <p:nvPr/>
        </p:nvSpPr>
        <p:spPr>
          <a:xfrm>
            <a:off x="3048000" y="4191000"/>
            <a:ext cx="54102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VS data pulls 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Additional data may be entered if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Ht</a:t>
            </a:r>
            <a:r>
              <a:rPr lang="en-US" dirty="0"/>
              <a:t>/</a:t>
            </a:r>
            <a:r>
              <a:rPr lang="en-US" dirty="0" err="1"/>
              <a:t>Wt</a:t>
            </a:r>
            <a:r>
              <a:rPr lang="en-US" dirty="0"/>
              <a:t> data (Last recorded) pulls 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Dragon dictation area for exam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4ED8197-0032-431E-B7AE-4F2EE2E8F167}"/>
              </a:ext>
            </a:extLst>
          </p:cNvPr>
          <p:cNvSpPr/>
          <p:nvPr/>
        </p:nvSpPr>
        <p:spPr>
          <a:xfrm>
            <a:off x="457200" y="4038600"/>
            <a:ext cx="24384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4E42C-128B-450E-B442-F06AE9B53430}"/>
              </a:ext>
            </a:extLst>
          </p:cNvPr>
          <p:cNvSpPr/>
          <p:nvPr/>
        </p:nvSpPr>
        <p:spPr>
          <a:xfrm>
            <a:off x="457200" y="4592943"/>
            <a:ext cx="2438400" cy="81725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DD2D88-F192-4CE9-92E4-7C107567B25A}"/>
              </a:ext>
            </a:extLst>
          </p:cNvPr>
          <p:cNvSpPr/>
          <p:nvPr/>
        </p:nvSpPr>
        <p:spPr>
          <a:xfrm>
            <a:off x="457200" y="5715000"/>
            <a:ext cx="5410200" cy="4111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005996-FDBC-489E-8868-7BA87B9B60F3}"/>
              </a:ext>
            </a:extLst>
          </p:cNvPr>
          <p:cNvSpPr/>
          <p:nvPr/>
        </p:nvSpPr>
        <p:spPr>
          <a:xfrm>
            <a:off x="8534400" y="4038600"/>
            <a:ext cx="228600" cy="208756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031755B-10EC-4EAC-B3E5-2B5C5F8AD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382206"/>
            <a:ext cx="8229600" cy="374395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0F4C8F-4940-4C97-ACD0-D2ED89D680B1}"/>
              </a:ext>
            </a:extLst>
          </p:cNvPr>
          <p:cNvSpPr/>
          <p:nvPr/>
        </p:nvSpPr>
        <p:spPr>
          <a:xfrm>
            <a:off x="457200" y="3352800"/>
            <a:ext cx="19050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E137E2-FB77-4891-A5B0-E53DEBE8F314}"/>
              </a:ext>
            </a:extLst>
          </p:cNvPr>
          <p:cNvSpPr txBox="1"/>
          <p:nvPr/>
        </p:nvSpPr>
        <p:spPr>
          <a:xfrm>
            <a:off x="3581400" y="3276600"/>
            <a:ext cx="49530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Sepsis focused exam question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Individual sections must be clicked to open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3BD0EE-F7E8-4107-A66E-D2A2386A5EAC}"/>
              </a:ext>
            </a:extLst>
          </p:cNvPr>
          <p:cNvSpPr/>
          <p:nvPr/>
        </p:nvSpPr>
        <p:spPr>
          <a:xfrm>
            <a:off x="457200" y="3774749"/>
            <a:ext cx="1143000" cy="20859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3E975F8-247F-42A4-9B56-3A5303D43F81}"/>
              </a:ext>
            </a:extLst>
          </p:cNvPr>
          <p:cNvSpPr/>
          <p:nvPr/>
        </p:nvSpPr>
        <p:spPr>
          <a:xfrm>
            <a:off x="457200" y="3983343"/>
            <a:ext cx="1143000" cy="23781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7C93B2-7A9A-4A60-9E62-233039E1D792}"/>
              </a:ext>
            </a:extLst>
          </p:cNvPr>
          <p:cNvSpPr/>
          <p:nvPr/>
        </p:nvSpPr>
        <p:spPr>
          <a:xfrm>
            <a:off x="457200" y="4221162"/>
            <a:ext cx="1143000" cy="23781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2243CF-8358-42A6-A58F-CE517D198639}"/>
              </a:ext>
            </a:extLst>
          </p:cNvPr>
          <p:cNvSpPr/>
          <p:nvPr/>
        </p:nvSpPr>
        <p:spPr>
          <a:xfrm>
            <a:off x="457200" y="4458981"/>
            <a:ext cx="1143000" cy="24954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22CD9C-4976-497B-8CE2-2FE3B4723DF3}"/>
              </a:ext>
            </a:extLst>
          </p:cNvPr>
          <p:cNvSpPr/>
          <p:nvPr/>
        </p:nvSpPr>
        <p:spPr>
          <a:xfrm>
            <a:off x="457200" y="4708524"/>
            <a:ext cx="1143000" cy="24954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ED63F7-A7D7-4BDD-8ED6-D7069C60AAE6}"/>
              </a:ext>
            </a:extLst>
          </p:cNvPr>
          <p:cNvSpPr/>
          <p:nvPr/>
        </p:nvSpPr>
        <p:spPr>
          <a:xfrm>
            <a:off x="457200" y="4958067"/>
            <a:ext cx="1143000" cy="22353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ECFDA7-0A28-48A6-B707-94EA02CFC74E}"/>
              </a:ext>
            </a:extLst>
          </p:cNvPr>
          <p:cNvSpPr/>
          <p:nvPr/>
        </p:nvSpPr>
        <p:spPr>
          <a:xfrm>
            <a:off x="457200" y="5181600"/>
            <a:ext cx="1143000" cy="22353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812F0B-9AC4-41E6-B573-68428A3524A1}"/>
              </a:ext>
            </a:extLst>
          </p:cNvPr>
          <p:cNvSpPr/>
          <p:nvPr/>
        </p:nvSpPr>
        <p:spPr>
          <a:xfrm>
            <a:off x="457200" y="5405133"/>
            <a:ext cx="1143000" cy="22353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061F746-65A0-4A6F-A5BB-C9D459296A5E}"/>
              </a:ext>
            </a:extLst>
          </p:cNvPr>
          <p:cNvSpPr/>
          <p:nvPr/>
        </p:nvSpPr>
        <p:spPr>
          <a:xfrm>
            <a:off x="457200" y="5628666"/>
            <a:ext cx="1143000" cy="24954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4C10F4B-0304-4D8D-BC61-28169E50B754}"/>
              </a:ext>
            </a:extLst>
          </p:cNvPr>
          <p:cNvSpPr/>
          <p:nvPr/>
        </p:nvSpPr>
        <p:spPr>
          <a:xfrm>
            <a:off x="457200" y="5897562"/>
            <a:ext cx="1143000" cy="237819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E4BE119-7BA4-4309-9D58-2A7BC8CA8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1733093"/>
            <a:ext cx="8229600" cy="4393067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4F27CED6-772A-429A-B0D8-0C1F1957FCD7}"/>
              </a:ext>
            </a:extLst>
          </p:cNvPr>
          <p:cNvSpPr/>
          <p:nvPr/>
        </p:nvSpPr>
        <p:spPr>
          <a:xfrm>
            <a:off x="457200" y="3048000"/>
            <a:ext cx="8077200" cy="63054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7D49A30-D1E9-48FE-B969-70B833463FCE}"/>
              </a:ext>
            </a:extLst>
          </p:cNvPr>
          <p:cNvSpPr txBox="1"/>
          <p:nvPr/>
        </p:nvSpPr>
        <p:spPr>
          <a:xfrm>
            <a:off x="3733800" y="4038600"/>
            <a:ext cx="48006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Similar to ROS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Right-Click not enabled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Typicals</a:t>
            </a:r>
            <a:r>
              <a:rPr lang="en-US" dirty="0"/>
              <a:t> could be used for the exam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But shouldn’t include VS and </a:t>
            </a:r>
            <a:r>
              <a:rPr lang="en-US" dirty="0" err="1"/>
              <a:t>Ht</a:t>
            </a:r>
            <a:r>
              <a:rPr lang="en-US" dirty="0"/>
              <a:t>/</a:t>
            </a:r>
            <a:r>
              <a:rPr lang="en-US" dirty="0" err="1"/>
              <a:t>Wt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893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50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0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450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500"/>
                            </p:stCondLst>
                            <p:childTnLst>
                              <p:par>
                                <p:cTn id="13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500"/>
                            </p:stCondLst>
                            <p:childTnLst>
                              <p:par>
                                <p:cTn id="15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55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7000"/>
                            </p:stCondLst>
                            <p:childTnLst>
                              <p:par>
                                <p:cTn id="163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9" grpId="0" animBg="1"/>
      <p:bldP spid="3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9F9D6-48A0-47CC-AB5F-A557FCCD0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7426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Results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53D88-88EF-4708-8E14-FDD56BADE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5E2DC4-1EE1-48E3-A9D3-C9AD7F166F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73988"/>
            <a:ext cx="8229600" cy="375656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5955F3-324F-4578-AEB2-0DD377A9EC4B}"/>
              </a:ext>
            </a:extLst>
          </p:cNvPr>
          <p:cNvSpPr/>
          <p:nvPr/>
        </p:nvSpPr>
        <p:spPr>
          <a:xfrm>
            <a:off x="533400" y="2895600"/>
            <a:ext cx="8077200" cy="3810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114E63-FCB5-43F7-89CE-A998FD70874F}"/>
              </a:ext>
            </a:extLst>
          </p:cNvPr>
          <p:cNvSpPr txBox="1"/>
          <p:nvPr/>
        </p:nvSpPr>
        <p:spPr>
          <a:xfrm>
            <a:off x="3505200" y="3581400"/>
            <a:ext cx="51054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Labs pull in – Usually last 72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ABG Interpretation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Document if indicated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1A72B2-6120-4D16-84E8-6EBD24E9BA07}"/>
              </a:ext>
            </a:extLst>
          </p:cNvPr>
          <p:cNvSpPr/>
          <p:nvPr/>
        </p:nvSpPr>
        <p:spPr>
          <a:xfrm>
            <a:off x="533400" y="3581400"/>
            <a:ext cx="2819400" cy="2133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23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Results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53D88-88EF-4708-8E14-FDD56BADE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EKG Data</a:t>
            </a:r>
          </a:p>
          <a:p>
            <a:pPr lvl="1"/>
            <a:r>
              <a:rPr lang="en-US" sz="2000" dirty="0"/>
              <a:t>Click “Add” for documentation “Instance”</a:t>
            </a:r>
          </a:p>
          <a:p>
            <a:pPr lvl="2"/>
            <a:r>
              <a:rPr lang="en-US" sz="1600" dirty="0"/>
              <a:t>Choose the appropriate Tracing (Multiple can be documented one at a time)</a:t>
            </a:r>
          </a:p>
          <a:p>
            <a:pPr lvl="2"/>
            <a:r>
              <a:rPr lang="en-US" sz="1600" dirty="0"/>
              <a:t>Document appropriately and “Add” tracing if needed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A7EC34-8B59-465B-831A-F21BE64F5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483" y="4008774"/>
            <a:ext cx="8209317" cy="21173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966170-C245-4095-9F0C-D2A857C72A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4797344"/>
            <a:ext cx="3486306" cy="92091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BFF313F-1609-4B45-AFB1-45D8B4682CC6}"/>
              </a:ext>
            </a:extLst>
          </p:cNvPr>
          <p:cNvSpPr/>
          <p:nvPr/>
        </p:nvSpPr>
        <p:spPr>
          <a:xfrm>
            <a:off x="1143000" y="4008774"/>
            <a:ext cx="304800" cy="258426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09AC99-4D3C-4CEE-8F7C-3D9DC5FD5230}"/>
              </a:ext>
            </a:extLst>
          </p:cNvPr>
          <p:cNvSpPr/>
          <p:nvPr/>
        </p:nvSpPr>
        <p:spPr>
          <a:xfrm>
            <a:off x="3657600" y="5410200"/>
            <a:ext cx="609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8F5D8CD-ED7A-4221-87D3-6C9418F7D2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83" y="3163900"/>
            <a:ext cx="8209317" cy="2961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8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Results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553D88-88EF-4708-8E14-FDD56BADE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Imaging and Cardiology</a:t>
            </a:r>
          </a:p>
          <a:p>
            <a:pPr lvl="1"/>
            <a:r>
              <a:rPr lang="en-US" sz="2000" dirty="0"/>
              <a:t>Click “Add” for documentation “Instance”</a:t>
            </a:r>
          </a:p>
          <a:p>
            <a:pPr lvl="2"/>
            <a:r>
              <a:rPr lang="en-US" sz="1600" dirty="0"/>
              <a:t>Choose the appropriate Study </a:t>
            </a:r>
          </a:p>
          <a:p>
            <a:pPr lvl="2"/>
            <a:r>
              <a:rPr lang="en-US" sz="1600" dirty="0"/>
              <a:t>Document appropriately and “Add” study if needed</a:t>
            </a:r>
          </a:p>
          <a:p>
            <a:r>
              <a:rPr lang="en-US" sz="2400" dirty="0"/>
              <a:t>Impressions</a:t>
            </a:r>
          </a:p>
          <a:p>
            <a:pPr lvl="1"/>
            <a:r>
              <a:rPr lang="en-US" sz="2000" dirty="0"/>
              <a:t>Pulls Clinical Impressions from signed Radiology reports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2D66B3-5B7E-41B4-9444-0CCCE3974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003543"/>
            <a:ext cx="8229600" cy="21226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CD383B9-5ACD-4891-BC14-89B873A6E4BF}"/>
              </a:ext>
            </a:extLst>
          </p:cNvPr>
          <p:cNvSpPr/>
          <p:nvPr/>
        </p:nvSpPr>
        <p:spPr>
          <a:xfrm>
            <a:off x="1752600" y="4343400"/>
            <a:ext cx="3810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C67CFB-8268-4A8C-9128-C1E2C01160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4529138"/>
            <a:ext cx="4613488" cy="107142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0A58E1-A412-401B-8A78-15883E97A082}"/>
              </a:ext>
            </a:extLst>
          </p:cNvPr>
          <p:cNvSpPr/>
          <p:nvPr/>
        </p:nvSpPr>
        <p:spPr>
          <a:xfrm>
            <a:off x="3657600" y="5105400"/>
            <a:ext cx="6096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361970-BF4F-4B06-8257-16DB01146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" y="4072474"/>
            <a:ext cx="8229600" cy="204851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DFF72E7-81B3-4A71-8483-8187941DB045}"/>
              </a:ext>
            </a:extLst>
          </p:cNvPr>
          <p:cNvSpPr/>
          <p:nvPr/>
        </p:nvSpPr>
        <p:spPr>
          <a:xfrm>
            <a:off x="457200" y="5638800"/>
            <a:ext cx="8153400" cy="418431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5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Vte</a:t>
            </a:r>
            <a:r>
              <a:rPr lang="en-US" dirty="0"/>
              <a:t>/</a:t>
            </a:r>
            <a:r>
              <a:rPr lang="en-US" dirty="0" err="1"/>
              <a:t>cva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9F9D6-48A0-47CC-AB5F-A557FCCD0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69659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VTE &amp; CVA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9E4A24-9E57-44EB-B9E8-F4B755E6B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F2C04E-5C01-43F8-BAFC-C9B124E4F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99028"/>
            <a:ext cx="8229600" cy="39271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B311F9E-7C95-41FB-9518-401B8C3026B5}"/>
              </a:ext>
            </a:extLst>
          </p:cNvPr>
          <p:cNvSpPr txBox="1"/>
          <p:nvPr/>
        </p:nvSpPr>
        <p:spPr>
          <a:xfrm>
            <a:off x="2971800" y="2209800"/>
            <a:ext cx="5410200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These sections are linked by design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Only one (or none) of the sections will be open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Only answer the section that is open</a:t>
            </a:r>
          </a:p>
          <a:p>
            <a:pPr marL="1657350" lvl="3" indent="-285750">
              <a:buFont typeface="Arial" panose="020B0604020202020204" pitchFamily="34" charset="0"/>
              <a:buChar char="•"/>
            </a:pPr>
            <a:r>
              <a:rPr lang="en-US" sz="1400" dirty="0"/>
              <a:t>Or skip if none open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This is based on the document type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CVA – Similar design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72D780-B686-4C84-9AD8-8BE8FDCEF613}"/>
              </a:ext>
            </a:extLst>
          </p:cNvPr>
          <p:cNvSpPr/>
          <p:nvPr/>
        </p:nvSpPr>
        <p:spPr>
          <a:xfrm>
            <a:off x="457200" y="2438400"/>
            <a:ext cx="2362200" cy="12192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DAD071-0691-469A-9085-BE6F569CD772}"/>
              </a:ext>
            </a:extLst>
          </p:cNvPr>
          <p:cNvSpPr/>
          <p:nvPr/>
        </p:nvSpPr>
        <p:spPr>
          <a:xfrm>
            <a:off x="457200" y="3657600"/>
            <a:ext cx="8153400" cy="2468563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17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A&amp;P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69F9D6-48A0-47CC-AB5F-A557FCCD0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1438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A&amp;P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F8B16B-B9C3-4A95-81C1-C26951362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E8FC7-F854-419C-8DFA-B2B9982CA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27581"/>
            <a:ext cx="8229600" cy="37985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55F9935-B0DE-4C25-9D5B-46D04642222D}"/>
              </a:ext>
            </a:extLst>
          </p:cNvPr>
          <p:cNvSpPr txBox="1"/>
          <p:nvPr/>
        </p:nvSpPr>
        <p:spPr>
          <a:xfrm>
            <a:off x="3810000" y="2590800"/>
            <a:ext cx="4800600" cy="175432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Problems selected in PMFSH will appear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Add problems if needed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Not the preferred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Click to add details for each problem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 Qualifiers (Edit indicates Completed)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Required if Indicated with “*Add”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820455-D43F-42A4-A6A6-E21FECD70C63}"/>
              </a:ext>
            </a:extLst>
          </p:cNvPr>
          <p:cNvSpPr/>
          <p:nvPr/>
        </p:nvSpPr>
        <p:spPr>
          <a:xfrm>
            <a:off x="1676400" y="2590800"/>
            <a:ext cx="304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D820FD4-F2CF-4B95-A104-B414E86B4B91}"/>
              </a:ext>
            </a:extLst>
          </p:cNvPr>
          <p:cNvSpPr/>
          <p:nvPr/>
        </p:nvSpPr>
        <p:spPr>
          <a:xfrm>
            <a:off x="533400" y="3082619"/>
            <a:ext cx="3276600" cy="149110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428CCF2-5BA8-4CB4-9231-E5E7503FA9A6}"/>
              </a:ext>
            </a:extLst>
          </p:cNvPr>
          <p:cNvSpPr/>
          <p:nvPr/>
        </p:nvSpPr>
        <p:spPr>
          <a:xfrm>
            <a:off x="2362200" y="2819400"/>
            <a:ext cx="685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DAF1AF-B541-4501-9337-3B59D50CC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145019"/>
            <a:ext cx="8229600" cy="397469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EE62B91-7DE1-4BCC-959D-51D44ECFE44F}"/>
              </a:ext>
            </a:extLst>
          </p:cNvPr>
          <p:cNvSpPr/>
          <p:nvPr/>
        </p:nvSpPr>
        <p:spPr>
          <a:xfrm>
            <a:off x="4114800" y="2514600"/>
            <a:ext cx="8382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EAE0C1-01B7-4AD2-850A-A5EEF96DD9AB}"/>
              </a:ext>
            </a:extLst>
          </p:cNvPr>
          <p:cNvSpPr/>
          <p:nvPr/>
        </p:nvSpPr>
        <p:spPr>
          <a:xfrm>
            <a:off x="3276600" y="5105400"/>
            <a:ext cx="2438400" cy="22336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8B53442-5330-4552-BF70-3DEF07BD1058}"/>
              </a:ext>
            </a:extLst>
          </p:cNvPr>
          <p:cNvSpPr/>
          <p:nvPr/>
        </p:nvSpPr>
        <p:spPr>
          <a:xfrm>
            <a:off x="3200400" y="5883321"/>
            <a:ext cx="2667000" cy="205717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88B585-09A6-4CA6-A2E9-6A62C56261F4}"/>
              </a:ext>
            </a:extLst>
          </p:cNvPr>
          <p:cNvSpPr txBox="1"/>
          <p:nvPr/>
        </p:nvSpPr>
        <p:spPr>
          <a:xfrm>
            <a:off x="495300" y="3082883"/>
            <a:ext cx="807720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Answer Qualifier questions from top to bottom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May eliminate questions/answers based on response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BE0784E-E40A-4457-8912-2DCA043925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0243" y="2167146"/>
            <a:ext cx="8229600" cy="396224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7D7C0695-75C6-470A-A740-20641627B839}"/>
              </a:ext>
            </a:extLst>
          </p:cNvPr>
          <p:cNvSpPr/>
          <p:nvPr/>
        </p:nvSpPr>
        <p:spPr>
          <a:xfrm>
            <a:off x="457200" y="5029200"/>
            <a:ext cx="8153400" cy="1059838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FAEDBA-0A1C-4000-AE63-4F8BBFAD4FBD}"/>
              </a:ext>
            </a:extLst>
          </p:cNvPr>
          <p:cNvSpPr txBox="1"/>
          <p:nvPr/>
        </p:nvSpPr>
        <p:spPr>
          <a:xfrm>
            <a:off x="609600" y="2778470"/>
            <a:ext cx="7848600" cy="92333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When All available questions are answered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Qualified Description and Code are filled 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Requirements are met</a:t>
            </a:r>
          </a:p>
        </p:txBody>
      </p:sp>
    </p:spTree>
    <p:extLst>
      <p:ext uri="{BB962C8B-B14F-4D97-AF65-F5344CB8AC3E}">
        <p14:creationId xmlns:p14="http://schemas.microsoft.com/office/powerpoint/2010/main" val="208710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0"/>
                            </p:stCondLst>
                            <p:childTnLst>
                              <p:par>
                                <p:cTn id="10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532BBE-21D5-4DE7-9CB4-58158BBAF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Document</a:t>
            </a:r>
            <a:br>
              <a:rPr lang="en-US" dirty="0"/>
            </a:br>
            <a:r>
              <a:rPr lang="en-US" dirty="0"/>
              <a:t>A&amp;P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F8B16B-B9C3-4A95-81C1-C26951362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BE8FC7-F854-419C-8DFA-B2B9982CA3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27581"/>
            <a:ext cx="8229600" cy="379858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FF453C4-1C39-4449-9BA6-D4DE3307A79A}"/>
              </a:ext>
            </a:extLst>
          </p:cNvPr>
          <p:cNvSpPr/>
          <p:nvPr/>
        </p:nvSpPr>
        <p:spPr>
          <a:xfrm>
            <a:off x="609600" y="2819400"/>
            <a:ext cx="304800" cy="2286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7E2F61-8DE7-408B-9E39-DBC66E3900EA}"/>
              </a:ext>
            </a:extLst>
          </p:cNvPr>
          <p:cNvSpPr/>
          <p:nvPr/>
        </p:nvSpPr>
        <p:spPr>
          <a:xfrm>
            <a:off x="609600" y="4572000"/>
            <a:ext cx="304800" cy="304800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9B003D-F852-4E94-8B56-2D1C874F36CA}"/>
              </a:ext>
            </a:extLst>
          </p:cNvPr>
          <p:cNvSpPr txBox="1"/>
          <p:nvPr/>
        </p:nvSpPr>
        <p:spPr>
          <a:xfrm>
            <a:off x="3200400" y="3124200"/>
            <a:ext cx="5181600" cy="12003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Problem order can be changed by clicking on the order number…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And changing the sequence (only 2 problems displayed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F219337-9F9F-4603-B142-72E4CBC0C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126" y="3048001"/>
            <a:ext cx="179874" cy="33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4647192-8A0D-41CE-A9E9-800B35E31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982F3E-2DBA-4C10-A52D-3E4AD956F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H&amp;P is one of the more complex Documents</a:t>
            </a:r>
          </a:p>
          <a:p>
            <a:r>
              <a:rPr lang="en-US" sz="2400" dirty="0"/>
              <a:t>Consult Notes</a:t>
            </a:r>
          </a:p>
          <a:p>
            <a:pPr lvl="1"/>
            <a:r>
              <a:rPr lang="en-US" sz="2000" dirty="0"/>
              <a:t>Most Specialties have their own (Plus a “General” version)</a:t>
            </a:r>
          </a:p>
          <a:p>
            <a:r>
              <a:rPr lang="en-US" sz="2400" dirty="0"/>
              <a:t>Progress Notes</a:t>
            </a:r>
          </a:p>
          <a:p>
            <a:pPr lvl="1"/>
            <a:r>
              <a:rPr lang="en-US" sz="2000" dirty="0"/>
              <a:t>Most Specialties have their own (Plus a “General” version)</a:t>
            </a:r>
          </a:p>
          <a:p>
            <a:r>
              <a:rPr lang="en-US" sz="2400" dirty="0"/>
              <a:t>Pulling data between notes (Problems/A&amp;P)</a:t>
            </a:r>
          </a:p>
          <a:p>
            <a:pPr lvl="1"/>
            <a:r>
              <a:rPr lang="en-US" sz="2000" dirty="0"/>
              <a:t>Based on the same specialty type</a:t>
            </a:r>
          </a:p>
          <a:p>
            <a:pPr lvl="2"/>
            <a:r>
              <a:rPr lang="en-US" sz="1600" dirty="0"/>
              <a:t>Hospitalist H&amp;P </a:t>
            </a:r>
            <a:r>
              <a:rPr lang="en-US" sz="1600" dirty="0">
                <a:sym typeface="Wingdings" panose="05000000000000000000" pitchFamily="2" charset="2"/>
              </a:rPr>
              <a:t> Progress Note  Discharge Summary</a:t>
            </a:r>
          </a:p>
          <a:p>
            <a:pPr lvl="2"/>
            <a:r>
              <a:rPr lang="en-US" sz="1600" dirty="0">
                <a:sym typeface="Wingdings" panose="05000000000000000000" pitchFamily="2" charset="2"/>
              </a:rPr>
              <a:t>Cardiology Consult  Progress Note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73661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:\Public Relations\MARKETING\PROJECT FILES\Marketing\ReBranding\Templates\PotentialPP\template-cover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7467600" cy="1295400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51175"/>
            <a:ext cx="6400800" cy="1752600"/>
          </a:xfrm>
        </p:spPr>
        <p:txBody>
          <a:bodyPr>
            <a:normAutofit fontScale="77500" lnSpcReduction="20000"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/>
              <a:t>You should have been scheduled for 1 on 1 training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dirty="0"/>
              <a:t>Please call (410)535-8260 or email </a:t>
            </a:r>
            <a:r>
              <a:rPr lang="en-US" dirty="0">
                <a:hlinkClick r:id="rId3"/>
              </a:rPr>
              <a:t>glenn.heaney@calverthealthmed.org</a:t>
            </a:r>
            <a:r>
              <a:rPr lang="en-US" dirty="0"/>
              <a:t> if you have questions</a:t>
            </a:r>
          </a:p>
        </p:txBody>
      </p:sp>
    </p:spTree>
    <p:extLst>
      <p:ext uri="{BB962C8B-B14F-4D97-AF65-F5344CB8AC3E}">
        <p14:creationId xmlns:p14="http://schemas.microsoft.com/office/powerpoint/2010/main" val="15836883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dicalCenter.PP" id="{804D5654-B693-4538-A58B-BBF4FF8AE413}" vid="{5E8D101A-6EC3-44F1-ACF3-A97E3A03D13B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MedicalCenter.PP</Template>
  <TotalTime>12659</TotalTime>
  <Words>2173</Words>
  <Application>Microsoft Office PowerPoint</Application>
  <PresentationFormat>On-screen Show (4:3)</PresentationFormat>
  <Paragraphs>376</Paragraphs>
  <Slides>56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56</vt:i4>
      </vt:variant>
    </vt:vector>
  </HeadingPairs>
  <TitlesOfParts>
    <vt:vector size="60" baseType="lpstr">
      <vt:lpstr>Arial</vt:lpstr>
      <vt:lpstr>Calibri</vt:lpstr>
      <vt:lpstr>Office Theme</vt:lpstr>
      <vt:lpstr>1_Office Theme</vt:lpstr>
      <vt:lpstr>MEDITECH Expanse Documents</vt:lpstr>
      <vt:lpstr>Contents</vt:lpstr>
      <vt:lpstr>Navigating documentation screen</vt:lpstr>
      <vt:lpstr>Document Navigating Document Screen</vt:lpstr>
      <vt:lpstr>Document Navigating Document Screen</vt:lpstr>
      <vt:lpstr>Document Navigating Document Screen</vt:lpstr>
      <vt:lpstr>Navigating a document</vt:lpstr>
      <vt:lpstr>Document</vt:lpstr>
      <vt:lpstr>Document Navigating a Document</vt:lpstr>
      <vt:lpstr>Document Navigating a Document</vt:lpstr>
      <vt:lpstr>Document Navigating a Document</vt:lpstr>
      <vt:lpstr>Document Navigating a Document</vt:lpstr>
      <vt:lpstr>Document Navigating a Document</vt:lpstr>
      <vt:lpstr>section</vt:lpstr>
      <vt:lpstr>Document Section</vt:lpstr>
      <vt:lpstr>Document Section</vt:lpstr>
      <vt:lpstr>Document Section</vt:lpstr>
      <vt:lpstr>Review of systems</vt:lpstr>
      <vt:lpstr>Document Review of Systems</vt:lpstr>
      <vt:lpstr>Document Review of Systems</vt:lpstr>
      <vt:lpstr>Document Review of Systems</vt:lpstr>
      <vt:lpstr>typicals</vt:lpstr>
      <vt:lpstr>Document Creating a Typical</vt:lpstr>
      <vt:lpstr>Document Creating a Typical</vt:lpstr>
      <vt:lpstr>Document Managing Typicals</vt:lpstr>
      <vt:lpstr>Document Managing Typicals</vt:lpstr>
      <vt:lpstr>Document Creating a Typical within Manage Screen</vt:lpstr>
      <vt:lpstr>pmfsh</vt:lpstr>
      <vt:lpstr>Document PMFSH</vt:lpstr>
      <vt:lpstr>Document PMFSH</vt:lpstr>
      <vt:lpstr>Document PMFSH</vt:lpstr>
      <vt:lpstr>Document PMFSH</vt:lpstr>
      <vt:lpstr>Document PMFSH</vt:lpstr>
      <vt:lpstr>Document PMFSH</vt:lpstr>
      <vt:lpstr>Document PMFSH</vt:lpstr>
      <vt:lpstr>Document PMFSH</vt:lpstr>
      <vt:lpstr>Document PMFSH</vt:lpstr>
      <vt:lpstr>Meds  (Allergies &amp; Home medications)</vt:lpstr>
      <vt:lpstr>Document Meds</vt:lpstr>
      <vt:lpstr>Document Meds</vt:lpstr>
      <vt:lpstr>Document Allergies</vt:lpstr>
      <vt:lpstr>Document Allergies</vt:lpstr>
      <vt:lpstr>Document Home Medications</vt:lpstr>
      <vt:lpstr>Exam</vt:lpstr>
      <vt:lpstr>Document Exam</vt:lpstr>
      <vt:lpstr>results</vt:lpstr>
      <vt:lpstr>Document Results</vt:lpstr>
      <vt:lpstr>Document Results</vt:lpstr>
      <vt:lpstr>Document Results</vt:lpstr>
      <vt:lpstr>Vte/cva</vt:lpstr>
      <vt:lpstr>Document VTE &amp; CVA</vt:lpstr>
      <vt:lpstr>A&amp;P</vt:lpstr>
      <vt:lpstr>Document A&amp;P</vt:lpstr>
      <vt:lpstr>Document A&amp;P</vt:lpstr>
      <vt:lpstr>Summary</vt:lpstr>
      <vt:lpstr>Thank You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MEDITECH Expanse Documents</dc:title>
  <dc:creator>Heaney, Glenn</dc:creator>
  <cp:lastModifiedBy>Heaney, Glenn</cp:lastModifiedBy>
  <cp:revision>142</cp:revision>
  <dcterms:created xsi:type="dcterms:W3CDTF">2021-07-15T12:07:00Z</dcterms:created>
  <dcterms:modified xsi:type="dcterms:W3CDTF">2022-01-14T17:53:50Z</dcterms:modified>
</cp:coreProperties>
</file>