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6" r:id="rId2"/>
    <p:sldId id="290" r:id="rId3"/>
    <p:sldId id="287" r:id="rId4"/>
    <p:sldId id="318" r:id="rId5"/>
    <p:sldId id="261" r:id="rId6"/>
    <p:sldId id="262" r:id="rId7"/>
    <p:sldId id="293" r:id="rId8"/>
    <p:sldId id="263" r:id="rId9"/>
    <p:sldId id="264" r:id="rId10"/>
    <p:sldId id="336" r:id="rId11"/>
    <p:sldId id="265" r:id="rId12"/>
    <p:sldId id="319" r:id="rId13"/>
    <p:sldId id="266" r:id="rId14"/>
    <p:sldId id="332" r:id="rId15"/>
    <p:sldId id="320" r:id="rId16"/>
    <p:sldId id="267" r:id="rId17"/>
    <p:sldId id="268" r:id="rId18"/>
    <p:sldId id="297" r:id="rId19"/>
    <p:sldId id="327" r:id="rId20"/>
    <p:sldId id="321" r:id="rId21"/>
    <p:sldId id="322" r:id="rId22"/>
    <p:sldId id="323" r:id="rId23"/>
    <p:sldId id="328" r:id="rId24"/>
    <p:sldId id="324" r:id="rId25"/>
    <p:sldId id="325" r:id="rId26"/>
    <p:sldId id="326" r:id="rId27"/>
    <p:sldId id="331" r:id="rId28"/>
    <p:sldId id="333" r:id="rId29"/>
    <p:sldId id="330" r:id="rId30"/>
    <p:sldId id="337" r:id="rId31"/>
    <p:sldId id="278" r:id="rId32"/>
    <p:sldId id="279" r:id="rId33"/>
    <p:sldId id="280" r:id="rId34"/>
    <p:sldId id="281" r:id="rId35"/>
    <p:sldId id="302" r:id="rId36"/>
    <p:sldId id="309" r:id="rId37"/>
    <p:sldId id="310" r:id="rId38"/>
    <p:sldId id="311" r:id="rId39"/>
    <p:sldId id="314" r:id="rId40"/>
    <p:sldId id="312" r:id="rId41"/>
    <p:sldId id="313" r:id="rId42"/>
    <p:sldId id="315" r:id="rId43"/>
    <p:sldId id="299" r:id="rId44"/>
    <p:sldId id="308" r:id="rId45"/>
    <p:sldId id="316" r:id="rId46"/>
    <p:sldId id="317" r:id="rId47"/>
    <p:sldId id="307" r:id="rId48"/>
    <p:sldId id="306" r:id="rId49"/>
    <p:sldId id="305" r:id="rId50"/>
    <p:sldId id="304" r:id="rId51"/>
    <p:sldId id="334" r:id="rId52"/>
    <p:sldId id="303" r:id="rId53"/>
    <p:sldId id="282" r:id="rId54"/>
    <p:sldId id="283" r:id="rId55"/>
    <p:sldId id="284" r:id="rId56"/>
    <p:sldId id="285" r:id="rId57"/>
    <p:sldId id="286" r:id="rId58"/>
    <p:sldId id="288" r:id="rId59"/>
    <p:sldId id="289" r:id="rId60"/>
    <p:sldId id="335" r:id="rId61"/>
    <p:sldId id="257"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8" autoAdjust="0"/>
    <p:restoredTop sz="94660"/>
  </p:normalViewPr>
  <p:slideViewPr>
    <p:cSldViewPr>
      <p:cViewPr varScale="1">
        <p:scale>
          <a:sx n="100" d="100"/>
          <a:sy n="100" d="100"/>
        </p:scale>
        <p:origin x="70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2B30A5-3803-4327-98E2-AD11E37D9E9B}" type="datetimeFigureOut">
              <a:rPr lang="en-US" smtClean="0"/>
              <a:t>7/9/2021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3B48107-01E5-4B9B-81DE-F0A72935FF8D}" type="slidenum">
              <a:rPr lang="en-US" smtClean="0"/>
              <a:t>‹#›</a:t>
            </a:fld>
            <a:endParaRPr lang="en-US"/>
          </a:p>
        </p:txBody>
      </p:sp>
    </p:spTree>
    <p:extLst>
      <p:ext uri="{BB962C8B-B14F-4D97-AF65-F5344CB8AC3E}">
        <p14:creationId xmlns:p14="http://schemas.microsoft.com/office/powerpoint/2010/main" val="2359671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3B48107-01E5-4B9B-81DE-F0A72935FF8D}" type="slidenum">
              <a:rPr lang="en-US" smtClean="0"/>
              <a:t>1</a:t>
            </a:fld>
            <a:endParaRPr lang="en-US"/>
          </a:p>
        </p:txBody>
      </p:sp>
    </p:spTree>
    <p:extLst>
      <p:ext uri="{BB962C8B-B14F-4D97-AF65-F5344CB8AC3E}">
        <p14:creationId xmlns:p14="http://schemas.microsoft.com/office/powerpoint/2010/main" val="44183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B0067FA-F66E-483F-9064-6BE4A3419127}" type="datetimeFigureOut">
              <a:rPr lang="en-US" smtClean="0"/>
              <a:t>7/9/2021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892652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0067FA-F66E-483F-9064-6BE4A3419127}" type="datetimeFigureOut">
              <a:rPr lang="en-US" smtClean="0"/>
              <a:t>7/9/2021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1420594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0067FA-F66E-483F-9064-6BE4A3419127}" type="datetimeFigureOut">
              <a:rPr lang="en-US" smtClean="0"/>
              <a:t>7/9/2021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416998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B0067FA-F66E-483F-9064-6BE4A3419127}" type="datetimeFigureOut">
              <a:rPr lang="en-US" smtClean="0"/>
              <a:t>7/9/2021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62848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B0067FA-F66E-483F-9064-6BE4A3419127}" type="datetimeFigureOut">
              <a:rPr lang="en-US" smtClean="0"/>
              <a:t>7/9/2021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5453214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B0067FA-F66E-483F-9064-6BE4A3419127}" type="datetimeFigureOut">
              <a:rPr lang="en-US" smtClean="0"/>
              <a:t>7/9/2021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93781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0067FA-F66E-483F-9064-6BE4A3419127}" type="datetimeFigureOut">
              <a:rPr lang="en-US" smtClean="0"/>
              <a:t>7/9/2021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3720928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0067FA-F66E-483F-9064-6BE4A3419127}" type="datetimeFigureOut">
              <a:rPr lang="en-US" smtClean="0"/>
              <a:t>7/9/2021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2831739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B0067FA-F66E-483F-9064-6BE4A3419127}" type="datetimeFigureOut">
              <a:rPr lang="en-US" smtClean="0"/>
              <a:t>7/9/2021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975852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0067FA-F66E-483F-9064-6BE4A3419127}" type="datetimeFigureOut">
              <a:rPr lang="en-US" smtClean="0"/>
              <a:t>7/9/2021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2540011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0067FA-F66E-483F-9064-6BE4A3419127}" type="datetimeFigureOut">
              <a:rPr lang="en-US" smtClean="0"/>
              <a:t>7/9/2021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BC4E-FFFD-448B-AA6A-E3A5704D9B90}" type="slidenum">
              <a:rPr lang="en-US" smtClean="0"/>
              <a:t>‹#›</a:t>
            </a:fld>
            <a:endParaRPr lang="en-US"/>
          </a:p>
        </p:txBody>
      </p:sp>
    </p:spTree>
    <p:extLst>
      <p:ext uri="{BB962C8B-B14F-4D97-AF65-F5344CB8AC3E}">
        <p14:creationId xmlns:p14="http://schemas.microsoft.com/office/powerpoint/2010/main" val="106362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0067FA-F66E-483F-9064-6BE4A3419127}" type="datetimeFigureOut">
              <a:rPr lang="en-US" smtClean="0"/>
              <a:t>7/9/2021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ABC4E-FFFD-448B-AA6A-E3A5704D9B90}" type="slidenum">
              <a:rPr lang="en-US" smtClean="0"/>
              <a:t>‹#›</a:t>
            </a:fld>
            <a:endParaRPr lang="en-US"/>
          </a:p>
        </p:txBody>
      </p:sp>
    </p:spTree>
    <p:extLst>
      <p:ext uri="{BB962C8B-B14F-4D97-AF65-F5344CB8AC3E}">
        <p14:creationId xmlns:p14="http://schemas.microsoft.com/office/powerpoint/2010/main" val="2728997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mailto:glenn.heaney@calverthealthmed.org" TargetMode="External"/><Relationship Id="rId2" Type="http://schemas.openxmlformats.org/officeDocument/2006/relationships/image" Target="../media/image7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ublic Relations\MARKETING\PROJECT FILES\Marketing\ReBranding\Templates\PotentialPP\template-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600200" y="1600200"/>
            <a:ext cx="7239000" cy="1470025"/>
          </a:xfrm>
        </p:spPr>
        <p:txBody>
          <a:bodyPr/>
          <a:lstStyle/>
          <a:p>
            <a:r>
              <a:rPr lang="en-US" dirty="0"/>
              <a:t>MEDITECH Expanse</a:t>
            </a:r>
            <a:br>
              <a:rPr lang="en-US" dirty="0"/>
            </a:br>
            <a:r>
              <a:rPr lang="en-US" dirty="0"/>
              <a:t>ED Provider Training</a:t>
            </a:r>
          </a:p>
        </p:txBody>
      </p:sp>
      <p:sp>
        <p:nvSpPr>
          <p:cNvPr id="3" name="Subtitle 2"/>
          <p:cNvSpPr>
            <a:spLocks noGrp="1"/>
          </p:cNvSpPr>
          <p:nvPr>
            <p:ph type="subTitle" idx="1"/>
          </p:nvPr>
        </p:nvSpPr>
        <p:spPr>
          <a:xfrm>
            <a:off x="1981200" y="3276600"/>
            <a:ext cx="6400800" cy="1752600"/>
          </a:xfrm>
        </p:spPr>
        <p:txBody>
          <a:bodyPr/>
          <a:lstStyle/>
          <a:p>
            <a:r>
              <a:rPr lang="en-US" dirty="0"/>
              <a:t>Web Based EHR</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874" y="368799"/>
            <a:ext cx="4495800" cy="785266"/>
          </a:xfrm>
          <a:prstGeom prst="rect">
            <a:avLst/>
          </a:prstGeom>
        </p:spPr>
      </p:pic>
    </p:spTree>
    <p:extLst>
      <p:ext uri="{BB962C8B-B14F-4D97-AF65-F5344CB8AC3E}">
        <p14:creationId xmlns:p14="http://schemas.microsoft.com/office/powerpoint/2010/main" val="4281834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Disclaimer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lnSpcReduction="10000"/>
          </a:bodyPr>
          <a:lstStyle/>
          <a:p>
            <a:r>
              <a:rPr lang="en-US" dirty="0"/>
              <a:t>This PowerPoint is </a:t>
            </a:r>
            <a:r>
              <a:rPr lang="en-US" b="1" u="sng" dirty="0"/>
              <a:t>NOT</a:t>
            </a:r>
            <a:r>
              <a:rPr lang="en-US" dirty="0"/>
              <a:t> a full training on MEDITECH Expanse</a:t>
            </a:r>
          </a:p>
          <a:p>
            <a:r>
              <a:rPr lang="en-US" dirty="0"/>
              <a:t>The goal is to </a:t>
            </a:r>
            <a:r>
              <a:rPr lang="en-US" b="1" dirty="0"/>
              <a:t>introduce you </a:t>
            </a:r>
            <a:r>
              <a:rPr lang="en-US" dirty="0"/>
              <a:t>to the EHR and introduce you to Views and Concepts</a:t>
            </a:r>
          </a:p>
          <a:p>
            <a:r>
              <a:rPr lang="en-US" dirty="0"/>
              <a:t>An </a:t>
            </a:r>
            <a:r>
              <a:rPr lang="en-US" b="1" dirty="0"/>
              <a:t>in-Person training </a:t>
            </a:r>
            <a:r>
              <a:rPr lang="en-US" dirty="0"/>
              <a:t>session is </a:t>
            </a:r>
            <a:r>
              <a:rPr lang="en-US" b="1" dirty="0"/>
              <a:t>required</a:t>
            </a:r>
          </a:p>
          <a:p>
            <a:pPr lvl="1"/>
            <a:r>
              <a:rPr lang="en-US" dirty="0"/>
              <a:t>Setup Access (Along with additional Applications)</a:t>
            </a:r>
          </a:p>
          <a:p>
            <a:pPr lvl="1"/>
            <a:r>
              <a:rPr lang="en-US" dirty="0"/>
              <a:t>Expand on the process details</a:t>
            </a:r>
          </a:p>
          <a:p>
            <a:pPr lvl="1"/>
            <a:r>
              <a:rPr lang="en-US" dirty="0"/>
              <a:t>Tailor training to the user (Surgeon/Consultant/Hospitalist etc.)</a:t>
            </a:r>
          </a:p>
        </p:txBody>
      </p:sp>
    </p:spTree>
    <p:extLst>
      <p:ext uri="{BB962C8B-B14F-4D97-AF65-F5344CB8AC3E}">
        <p14:creationId xmlns:p14="http://schemas.microsoft.com/office/powerpoint/2010/main" val="340140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E1BF5CA-ED60-4B01-AC52-F2122F502E87}"/>
              </a:ext>
            </a:extLst>
          </p:cNvPr>
          <p:cNvSpPr>
            <a:spLocks noGrp="1"/>
          </p:cNvSpPr>
          <p:nvPr>
            <p:ph type="title"/>
          </p:nvPr>
        </p:nvSpPr>
        <p:spPr/>
        <p:txBody>
          <a:bodyPr/>
          <a:lstStyle/>
          <a:p>
            <a:r>
              <a:rPr lang="en-US" dirty="0"/>
              <a:t>Table of Contents</a:t>
            </a:r>
          </a:p>
        </p:txBody>
      </p:sp>
      <p:sp>
        <p:nvSpPr>
          <p:cNvPr id="3" name="Content Placeholder 2">
            <a:extLst>
              <a:ext uri="{FF2B5EF4-FFF2-40B4-BE49-F238E27FC236}">
                <a16:creationId xmlns:a16="http://schemas.microsoft.com/office/drawing/2014/main" id="{789B4A7B-6A44-4162-90D4-B008C462774F}"/>
              </a:ext>
            </a:extLst>
          </p:cNvPr>
          <p:cNvSpPr>
            <a:spLocks noGrp="1"/>
          </p:cNvSpPr>
          <p:nvPr>
            <p:ph sz="half" idx="1"/>
          </p:nvPr>
        </p:nvSpPr>
        <p:spPr/>
        <p:txBody>
          <a:bodyPr/>
          <a:lstStyle/>
          <a:p>
            <a:r>
              <a:rPr lang="en-US" dirty="0"/>
              <a:t>Expanse Login</a:t>
            </a:r>
          </a:p>
          <a:p>
            <a:r>
              <a:rPr lang="en-US" dirty="0"/>
              <a:t>Web ED Tracker</a:t>
            </a:r>
          </a:p>
          <a:p>
            <a:r>
              <a:rPr lang="en-US" dirty="0"/>
              <a:t>The Chart</a:t>
            </a:r>
          </a:p>
          <a:p>
            <a:r>
              <a:rPr lang="en-US" dirty="0"/>
              <a:t>Document</a:t>
            </a:r>
          </a:p>
          <a:p>
            <a:r>
              <a:rPr lang="en-US" dirty="0"/>
              <a:t>Orders</a:t>
            </a:r>
          </a:p>
          <a:p>
            <a:r>
              <a:rPr lang="en-US" dirty="0"/>
              <a:t>Discharge</a:t>
            </a:r>
          </a:p>
          <a:p>
            <a:endParaRPr lang="en-US" dirty="0"/>
          </a:p>
        </p:txBody>
      </p:sp>
      <p:sp>
        <p:nvSpPr>
          <p:cNvPr id="4" name="Content Placeholder 3">
            <a:extLst>
              <a:ext uri="{FF2B5EF4-FFF2-40B4-BE49-F238E27FC236}">
                <a16:creationId xmlns:a16="http://schemas.microsoft.com/office/drawing/2014/main" id="{AB17375A-54DE-4CEF-95EA-98B49D3EF15A}"/>
              </a:ext>
            </a:extLst>
          </p:cNvPr>
          <p:cNvSpPr>
            <a:spLocks noGrp="1"/>
          </p:cNvSpPr>
          <p:nvPr>
            <p:ph sz="half" idx="2"/>
          </p:nvPr>
        </p:nvSpPr>
        <p:spPr/>
        <p:txBody>
          <a:bodyPr/>
          <a:lstStyle/>
          <a:p>
            <a:r>
              <a:rPr lang="en-US" dirty="0"/>
              <a:t>Slide 4</a:t>
            </a:r>
          </a:p>
          <a:p>
            <a:r>
              <a:rPr lang="en-US" dirty="0"/>
              <a:t>Slide 10</a:t>
            </a:r>
          </a:p>
          <a:p>
            <a:r>
              <a:rPr lang="en-US" dirty="0"/>
              <a:t>Slide 31</a:t>
            </a:r>
          </a:p>
          <a:p>
            <a:r>
              <a:rPr lang="en-US" dirty="0"/>
              <a:t>Slide 47</a:t>
            </a:r>
          </a:p>
          <a:p>
            <a:r>
              <a:rPr lang="en-US" dirty="0"/>
              <a:t>Slide 52</a:t>
            </a:r>
          </a:p>
          <a:p>
            <a:r>
              <a:rPr lang="en-US" dirty="0"/>
              <a:t>Slide 57</a:t>
            </a:r>
          </a:p>
          <a:p>
            <a:endParaRPr lang="en-US" dirty="0"/>
          </a:p>
        </p:txBody>
      </p:sp>
    </p:spTree>
    <p:extLst>
      <p:ext uri="{BB962C8B-B14F-4D97-AF65-F5344CB8AC3E}">
        <p14:creationId xmlns:p14="http://schemas.microsoft.com/office/powerpoint/2010/main" val="4079964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A292A16-B821-4F15-965D-C43980BE5C89}"/>
              </a:ext>
            </a:extLst>
          </p:cNvPr>
          <p:cNvSpPr>
            <a:spLocks noGrp="1"/>
          </p:cNvSpPr>
          <p:nvPr>
            <p:ph type="title"/>
          </p:nvPr>
        </p:nvSpPr>
        <p:spPr/>
        <p:txBody>
          <a:bodyPr/>
          <a:lstStyle/>
          <a:p>
            <a:r>
              <a:rPr lang="en-US" dirty="0"/>
              <a:t>Expanse Login</a:t>
            </a:r>
          </a:p>
        </p:txBody>
      </p:sp>
      <p:sp>
        <p:nvSpPr>
          <p:cNvPr id="3" name="Text Placeholder 2">
            <a:extLst>
              <a:ext uri="{FF2B5EF4-FFF2-40B4-BE49-F238E27FC236}">
                <a16:creationId xmlns:a16="http://schemas.microsoft.com/office/drawing/2014/main" id="{6E8353B1-8D3A-4AB6-B609-734755AA3BD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45155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MEDITECH Expanse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Expanse is available in 2 versions</a:t>
            </a:r>
          </a:p>
          <a:p>
            <a:pPr lvl="1"/>
            <a:r>
              <a:rPr lang="en-US" dirty="0"/>
              <a:t>Desktop</a:t>
            </a:r>
          </a:p>
          <a:p>
            <a:pPr lvl="2"/>
            <a:r>
              <a:rPr lang="en-US" dirty="0"/>
              <a:t>Similar to 6.15 (previous version)</a:t>
            </a:r>
          </a:p>
          <a:p>
            <a:pPr lvl="2"/>
            <a:r>
              <a:rPr lang="en-US" dirty="0"/>
              <a:t>Only available version to non-Providers</a:t>
            </a:r>
          </a:p>
          <a:p>
            <a:pPr lvl="1"/>
            <a:r>
              <a:rPr lang="en-US" dirty="0"/>
              <a:t>Web</a:t>
            </a:r>
          </a:p>
          <a:p>
            <a:pPr lvl="2"/>
            <a:r>
              <a:rPr lang="en-US" dirty="0"/>
              <a:t>New Design</a:t>
            </a:r>
          </a:p>
          <a:p>
            <a:pPr lvl="2"/>
            <a:r>
              <a:rPr lang="en-US" dirty="0"/>
              <a:t>Provider only</a:t>
            </a:r>
          </a:p>
          <a:p>
            <a:pPr lvl="2"/>
            <a:r>
              <a:rPr lang="en-US" dirty="0"/>
              <a:t>Added functionality</a:t>
            </a:r>
          </a:p>
        </p:txBody>
      </p:sp>
      <p:pic>
        <p:nvPicPr>
          <p:cNvPr id="7" name="Picture 6">
            <a:extLst>
              <a:ext uri="{FF2B5EF4-FFF2-40B4-BE49-F238E27FC236}">
                <a16:creationId xmlns:a16="http://schemas.microsoft.com/office/drawing/2014/main" id="{FB9AB3BE-BF61-4DBE-9396-A8268A6EA776}"/>
              </a:ext>
            </a:extLst>
          </p:cNvPr>
          <p:cNvPicPr>
            <a:picLocks noChangeAspect="1"/>
          </p:cNvPicPr>
          <p:nvPr/>
        </p:nvPicPr>
        <p:blipFill>
          <a:blip r:embed="rId3"/>
          <a:stretch>
            <a:fillRect/>
          </a:stretch>
        </p:blipFill>
        <p:spPr>
          <a:xfrm>
            <a:off x="6710315" y="3728358"/>
            <a:ext cx="866896" cy="809738"/>
          </a:xfrm>
          <a:prstGeom prst="rect">
            <a:avLst/>
          </a:prstGeom>
        </p:spPr>
      </p:pic>
      <p:pic>
        <p:nvPicPr>
          <p:cNvPr id="8" name="Picture 7">
            <a:extLst>
              <a:ext uri="{FF2B5EF4-FFF2-40B4-BE49-F238E27FC236}">
                <a16:creationId xmlns:a16="http://schemas.microsoft.com/office/drawing/2014/main" id="{8E8E8A7C-555F-4782-9655-136BDC04A47C}"/>
              </a:ext>
            </a:extLst>
          </p:cNvPr>
          <p:cNvPicPr>
            <a:picLocks noChangeAspect="1"/>
          </p:cNvPicPr>
          <p:nvPr/>
        </p:nvPicPr>
        <p:blipFill>
          <a:blip r:embed="rId4"/>
          <a:stretch>
            <a:fillRect/>
          </a:stretch>
        </p:blipFill>
        <p:spPr>
          <a:xfrm>
            <a:off x="6710315" y="2338963"/>
            <a:ext cx="771633" cy="752580"/>
          </a:xfrm>
          <a:prstGeom prst="rect">
            <a:avLst/>
          </a:prstGeom>
        </p:spPr>
      </p:pic>
    </p:spTree>
    <p:extLst>
      <p:ext uri="{BB962C8B-B14F-4D97-AF65-F5344CB8AC3E}">
        <p14:creationId xmlns:p14="http://schemas.microsoft.com/office/powerpoint/2010/main" val="203324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fade">
                                      <p:cBhvr>
                                        <p:cTn id="18" dur="500"/>
                                        <p:tgtEl>
                                          <p:spTgt spid="6">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fade">
                                      <p:cBhvr>
                                        <p:cTn id="21" dur="500"/>
                                        <p:tgtEl>
                                          <p:spTgt spid="6">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fade">
                                      <p:cBhvr>
                                        <p:cTn id="24" dur="500"/>
                                        <p:tgtEl>
                                          <p:spTgt spid="6">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fade">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Launching into Expanse Web</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endParaRPr lang="en-US"/>
          </a:p>
        </p:txBody>
      </p:sp>
      <p:pic>
        <p:nvPicPr>
          <p:cNvPr id="2" name="Picture 1">
            <a:extLst>
              <a:ext uri="{FF2B5EF4-FFF2-40B4-BE49-F238E27FC236}">
                <a16:creationId xmlns:a16="http://schemas.microsoft.com/office/drawing/2014/main" id="{B43A509F-E8EE-43DB-997E-41159EA2956D}"/>
              </a:ext>
            </a:extLst>
          </p:cNvPr>
          <p:cNvPicPr>
            <a:picLocks noChangeAspect="1"/>
          </p:cNvPicPr>
          <p:nvPr/>
        </p:nvPicPr>
        <p:blipFill>
          <a:blip r:embed="rId3"/>
          <a:stretch>
            <a:fillRect/>
          </a:stretch>
        </p:blipFill>
        <p:spPr>
          <a:xfrm>
            <a:off x="953856" y="1600200"/>
            <a:ext cx="7236288" cy="4623500"/>
          </a:xfrm>
          <a:prstGeom prst="rect">
            <a:avLst/>
          </a:prstGeom>
        </p:spPr>
      </p:pic>
      <p:sp>
        <p:nvSpPr>
          <p:cNvPr id="4" name="TextBox 3">
            <a:extLst>
              <a:ext uri="{FF2B5EF4-FFF2-40B4-BE49-F238E27FC236}">
                <a16:creationId xmlns:a16="http://schemas.microsoft.com/office/drawing/2014/main" id="{EA4B0293-4C30-43F8-BCDE-6D6017636B98}"/>
              </a:ext>
            </a:extLst>
          </p:cNvPr>
          <p:cNvSpPr txBox="1"/>
          <p:nvPr/>
        </p:nvSpPr>
        <p:spPr>
          <a:xfrm>
            <a:off x="1981200" y="2895600"/>
            <a:ext cx="53340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Double Clicking the Expanse Web icon opens a Chrome tab (Chrome is the default browser for Expanse Web)</a:t>
            </a:r>
          </a:p>
          <a:p>
            <a:pPr marL="285750" indent="-285750">
              <a:buFont typeface="Arial" panose="020B0604020202020204" pitchFamily="34" charset="0"/>
              <a:buChar char="•"/>
            </a:pPr>
            <a:r>
              <a:rPr lang="en-US" dirty="0"/>
              <a:t>Click “Launch New Session” to open an Expanse Web Session</a:t>
            </a:r>
          </a:p>
        </p:txBody>
      </p:sp>
      <p:pic>
        <p:nvPicPr>
          <p:cNvPr id="7" name="Picture 6">
            <a:extLst>
              <a:ext uri="{FF2B5EF4-FFF2-40B4-BE49-F238E27FC236}">
                <a16:creationId xmlns:a16="http://schemas.microsoft.com/office/drawing/2014/main" id="{6E3998E0-49B5-4563-9A07-7DAE1CC1744E}"/>
              </a:ext>
            </a:extLst>
          </p:cNvPr>
          <p:cNvPicPr>
            <a:picLocks noChangeAspect="1"/>
          </p:cNvPicPr>
          <p:nvPr/>
        </p:nvPicPr>
        <p:blipFill>
          <a:blip r:embed="rId4"/>
          <a:stretch>
            <a:fillRect/>
          </a:stretch>
        </p:blipFill>
        <p:spPr>
          <a:xfrm>
            <a:off x="6882346" y="3026629"/>
            <a:ext cx="865707" cy="804742"/>
          </a:xfrm>
          <a:prstGeom prst="rect">
            <a:avLst/>
          </a:prstGeom>
        </p:spPr>
      </p:pic>
      <p:sp>
        <p:nvSpPr>
          <p:cNvPr id="8" name="Rectangle 7">
            <a:extLst>
              <a:ext uri="{FF2B5EF4-FFF2-40B4-BE49-F238E27FC236}">
                <a16:creationId xmlns:a16="http://schemas.microsoft.com/office/drawing/2014/main" id="{37B94F9E-DE9B-4BAA-A802-6B30D93A4674}"/>
              </a:ext>
            </a:extLst>
          </p:cNvPr>
          <p:cNvSpPr/>
          <p:nvPr/>
        </p:nvSpPr>
        <p:spPr>
          <a:xfrm>
            <a:off x="3276600" y="1904999"/>
            <a:ext cx="2438400" cy="35629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6808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Launching into Expanse Web</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endParaRPr lang="en-US"/>
          </a:p>
        </p:txBody>
      </p:sp>
      <p:pic>
        <p:nvPicPr>
          <p:cNvPr id="2" name="Picture 1">
            <a:extLst>
              <a:ext uri="{FF2B5EF4-FFF2-40B4-BE49-F238E27FC236}">
                <a16:creationId xmlns:a16="http://schemas.microsoft.com/office/drawing/2014/main" id="{B43A509F-E8EE-43DB-997E-41159EA2956D}"/>
              </a:ext>
            </a:extLst>
          </p:cNvPr>
          <p:cNvPicPr>
            <a:picLocks noChangeAspect="1"/>
          </p:cNvPicPr>
          <p:nvPr/>
        </p:nvPicPr>
        <p:blipFill>
          <a:blip r:embed="rId3"/>
          <a:stretch>
            <a:fillRect/>
          </a:stretch>
        </p:blipFill>
        <p:spPr>
          <a:xfrm>
            <a:off x="953856" y="1600200"/>
            <a:ext cx="7236288" cy="4623500"/>
          </a:xfrm>
          <a:prstGeom prst="rect">
            <a:avLst/>
          </a:prstGeom>
        </p:spPr>
      </p:pic>
      <p:sp>
        <p:nvSpPr>
          <p:cNvPr id="4" name="TextBox 3">
            <a:extLst>
              <a:ext uri="{FF2B5EF4-FFF2-40B4-BE49-F238E27FC236}">
                <a16:creationId xmlns:a16="http://schemas.microsoft.com/office/drawing/2014/main" id="{EA4B0293-4C30-43F8-BCDE-6D6017636B98}"/>
              </a:ext>
            </a:extLst>
          </p:cNvPr>
          <p:cNvSpPr txBox="1"/>
          <p:nvPr/>
        </p:nvSpPr>
        <p:spPr>
          <a:xfrm>
            <a:off x="1981200" y="2895600"/>
            <a:ext cx="53340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t>If Expanse was exited incorrectly</a:t>
            </a:r>
          </a:p>
          <a:p>
            <a:pPr marL="742950" lvl="1" indent="-285750">
              <a:buFont typeface="Arial" panose="020B0604020202020204" pitchFamily="34" charset="0"/>
              <a:buChar char="•"/>
            </a:pPr>
            <a:r>
              <a:rPr lang="en-US" dirty="0"/>
              <a:t>An option to return to previous location is offered</a:t>
            </a:r>
          </a:p>
          <a:p>
            <a:pPr marL="742950" lvl="1" indent="-285750">
              <a:buFont typeface="Arial" panose="020B0604020202020204" pitchFamily="34" charset="0"/>
              <a:buChar char="•"/>
            </a:pPr>
            <a:r>
              <a:rPr lang="en-US" dirty="0"/>
              <a:t>That session may also be cancelled “X”, and a new session will be offered</a:t>
            </a:r>
          </a:p>
        </p:txBody>
      </p:sp>
      <p:pic>
        <p:nvPicPr>
          <p:cNvPr id="3" name="Picture 2">
            <a:extLst>
              <a:ext uri="{FF2B5EF4-FFF2-40B4-BE49-F238E27FC236}">
                <a16:creationId xmlns:a16="http://schemas.microsoft.com/office/drawing/2014/main" id="{56D0BB9A-92E7-429B-8FE9-34CAA13F60FE}"/>
              </a:ext>
            </a:extLst>
          </p:cNvPr>
          <p:cNvPicPr>
            <a:picLocks noChangeAspect="1"/>
          </p:cNvPicPr>
          <p:nvPr/>
        </p:nvPicPr>
        <p:blipFill>
          <a:blip r:embed="rId4"/>
          <a:stretch>
            <a:fillRect/>
          </a:stretch>
        </p:blipFill>
        <p:spPr>
          <a:xfrm>
            <a:off x="3123999" y="1611147"/>
            <a:ext cx="2896002" cy="795448"/>
          </a:xfrm>
          <a:prstGeom prst="rect">
            <a:avLst/>
          </a:prstGeom>
        </p:spPr>
      </p:pic>
      <p:sp>
        <p:nvSpPr>
          <p:cNvPr id="7" name="Rectangle 6">
            <a:extLst>
              <a:ext uri="{FF2B5EF4-FFF2-40B4-BE49-F238E27FC236}">
                <a16:creationId xmlns:a16="http://schemas.microsoft.com/office/drawing/2014/main" id="{454FA23F-91C8-4376-ADB5-37F57FEFE626}"/>
              </a:ext>
            </a:extLst>
          </p:cNvPr>
          <p:cNvSpPr/>
          <p:nvPr/>
        </p:nvSpPr>
        <p:spPr>
          <a:xfrm>
            <a:off x="3200400" y="1716700"/>
            <a:ext cx="304800" cy="3407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37779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Main Menu options</a:t>
            </a:r>
            <a:br>
              <a:rPr lang="en-US" dirty="0"/>
            </a:br>
            <a:r>
              <a:rPr lang="en-US" sz="2700" dirty="0" err="1"/>
              <a:t>Options</a:t>
            </a:r>
            <a:r>
              <a:rPr lang="en-US" sz="2700" dirty="0"/>
              <a:t> vary based on access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fontScale="92500" lnSpcReduction="10000"/>
          </a:bodyPr>
          <a:lstStyle/>
          <a:p>
            <a:r>
              <a:rPr lang="en-US" dirty="0"/>
              <a:t>“Web ED Tracker”</a:t>
            </a:r>
          </a:p>
          <a:p>
            <a:pPr lvl="1"/>
            <a:r>
              <a:rPr lang="en-US" dirty="0"/>
              <a:t>Launches Status Board</a:t>
            </a:r>
          </a:p>
          <a:p>
            <a:pPr lvl="1"/>
            <a:r>
              <a:rPr lang="en-US" dirty="0"/>
              <a:t>Working area for Expanse</a:t>
            </a:r>
          </a:p>
          <a:p>
            <a:r>
              <a:rPr lang="en-US" dirty="0"/>
              <a:t>“Change Your User’s PIN”</a:t>
            </a:r>
          </a:p>
          <a:p>
            <a:pPr lvl="1"/>
            <a:r>
              <a:rPr lang="en-US" dirty="0"/>
              <a:t>Change/Set your sign PIN</a:t>
            </a:r>
          </a:p>
          <a:p>
            <a:r>
              <a:rPr lang="en-US" dirty="0"/>
              <a:t>“Message/Task System”</a:t>
            </a:r>
          </a:p>
          <a:p>
            <a:pPr lvl="1"/>
            <a:r>
              <a:rPr lang="en-US" dirty="0"/>
              <a:t>Non-Web Workload</a:t>
            </a:r>
          </a:p>
          <a:p>
            <a:r>
              <a:rPr lang="en-US" dirty="0"/>
              <a:t>“</a:t>
            </a:r>
            <a:r>
              <a:rPr lang="en-US" dirty="0" err="1"/>
              <a:t>Facesheet</a:t>
            </a:r>
            <a:r>
              <a:rPr lang="en-US" dirty="0"/>
              <a:t> Information”</a:t>
            </a:r>
          </a:p>
          <a:p>
            <a:pPr lvl="1"/>
            <a:r>
              <a:rPr lang="en-US" dirty="0"/>
              <a:t>Not needed</a:t>
            </a:r>
          </a:p>
        </p:txBody>
      </p:sp>
      <p:pic>
        <p:nvPicPr>
          <p:cNvPr id="3" name="Picture 2">
            <a:extLst>
              <a:ext uri="{FF2B5EF4-FFF2-40B4-BE49-F238E27FC236}">
                <a16:creationId xmlns:a16="http://schemas.microsoft.com/office/drawing/2014/main" id="{30E43787-704B-4D08-A3F0-C45346D415E8}"/>
              </a:ext>
            </a:extLst>
          </p:cNvPr>
          <p:cNvPicPr>
            <a:picLocks noChangeAspect="1"/>
          </p:cNvPicPr>
          <p:nvPr/>
        </p:nvPicPr>
        <p:blipFill>
          <a:blip r:embed="rId3"/>
          <a:stretch>
            <a:fillRect/>
          </a:stretch>
        </p:blipFill>
        <p:spPr>
          <a:xfrm>
            <a:off x="6905376" y="1606118"/>
            <a:ext cx="1781424" cy="790685"/>
          </a:xfrm>
          <a:prstGeom prst="rect">
            <a:avLst/>
          </a:prstGeom>
        </p:spPr>
      </p:pic>
    </p:spTree>
    <p:extLst>
      <p:ext uri="{BB962C8B-B14F-4D97-AF65-F5344CB8AC3E}">
        <p14:creationId xmlns:p14="http://schemas.microsoft.com/office/powerpoint/2010/main" val="221293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4" end="4"/>
                                            </p:txEl>
                                          </p:spTgt>
                                        </p:tgtEl>
                                        <p:attrNameLst>
                                          <p:attrName>style.visibility</p:attrName>
                                        </p:attrNameLst>
                                      </p:cBhvr>
                                      <p:to>
                                        <p:strVal val="visible"/>
                                      </p:to>
                                    </p:set>
                                    <p:animEffect transition="in" filter="fade">
                                      <p:cBhvr>
                                        <p:cTn id="10" dur="500"/>
                                        <p:tgtEl>
                                          <p:spTgt spid="6">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Effect transition="in" filter="fade">
                                      <p:cBhvr>
                                        <p:cTn id="13" dur="500"/>
                                        <p:tgtEl>
                                          <p:spTgt spid="6">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6" end="6"/>
                                            </p:txEl>
                                          </p:spTgt>
                                        </p:tgtEl>
                                        <p:attrNameLst>
                                          <p:attrName>style.visibility</p:attrName>
                                        </p:attrNameLst>
                                      </p:cBhvr>
                                      <p:to>
                                        <p:strVal val="visible"/>
                                      </p:to>
                                    </p:set>
                                    <p:animEffect transition="in" filter="fade">
                                      <p:cBhvr>
                                        <p:cTn id="16" dur="500"/>
                                        <p:tgtEl>
                                          <p:spTgt spid="6">
                                            <p:txEl>
                                              <p:pRg st="6" end="6"/>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animEffect transition="in" filter="fade">
                                      <p:cBhvr>
                                        <p:cTn id="21" dur="500"/>
                                        <p:tgtEl>
                                          <p:spTgt spid="6">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xEl>
                                              <p:pRg st="8" end="8"/>
                                            </p:txEl>
                                          </p:spTgt>
                                        </p:tgtEl>
                                        <p:attrNameLst>
                                          <p:attrName>style.visibility</p:attrName>
                                        </p:attrNameLst>
                                      </p:cBhvr>
                                      <p:to>
                                        <p:strVal val="visible"/>
                                      </p:to>
                                    </p:set>
                                    <p:animEffect transition="in" filter="fade">
                                      <p:cBhvr>
                                        <p:cTn id="24"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Redirect to Sign Queue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lnSpcReduction="10000"/>
          </a:bodyPr>
          <a:lstStyle/>
          <a:p>
            <a:r>
              <a:rPr lang="en-US" dirty="0"/>
              <a:t>If you have items to sign, you will be redirected to your Sign Queue</a:t>
            </a:r>
          </a:p>
          <a:p>
            <a:pPr lvl="1"/>
            <a:r>
              <a:rPr lang="en-US" dirty="0"/>
              <a:t>You may close, unless  items are overdue </a:t>
            </a:r>
          </a:p>
          <a:p>
            <a:pPr lvl="2"/>
            <a:r>
              <a:rPr lang="en-US" dirty="0"/>
              <a:t>Ordering functionality is disabled if not signed</a:t>
            </a:r>
          </a:p>
          <a:p>
            <a:endParaRPr lang="en-US" dirty="0"/>
          </a:p>
          <a:p>
            <a:endParaRPr lang="en-US" dirty="0"/>
          </a:p>
          <a:p>
            <a:r>
              <a:rPr lang="en-US" dirty="0"/>
              <a:t>Orders (Submit and reject options)</a:t>
            </a:r>
          </a:p>
          <a:p>
            <a:r>
              <a:rPr lang="en-US" dirty="0"/>
              <a:t>Documents (Submit and edit co-signers options) – Deleting is done from the chart</a:t>
            </a:r>
          </a:p>
        </p:txBody>
      </p:sp>
      <p:pic>
        <p:nvPicPr>
          <p:cNvPr id="2" name="Picture 1">
            <a:extLst>
              <a:ext uri="{FF2B5EF4-FFF2-40B4-BE49-F238E27FC236}">
                <a16:creationId xmlns:a16="http://schemas.microsoft.com/office/drawing/2014/main" id="{024495E9-0834-4C90-9A7B-70692591D878}"/>
              </a:ext>
            </a:extLst>
          </p:cNvPr>
          <p:cNvPicPr>
            <a:picLocks noChangeAspect="1"/>
          </p:cNvPicPr>
          <p:nvPr/>
        </p:nvPicPr>
        <p:blipFill>
          <a:blip r:embed="rId3"/>
          <a:stretch>
            <a:fillRect/>
          </a:stretch>
        </p:blipFill>
        <p:spPr>
          <a:xfrm>
            <a:off x="469777" y="3386006"/>
            <a:ext cx="8077200" cy="1044700"/>
          </a:xfrm>
          <a:prstGeom prst="rect">
            <a:avLst/>
          </a:prstGeom>
        </p:spPr>
      </p:pic>
    </p:spTree>
    <p:extLst>
      <p:ext uri="{BB962C8B-B14F-4D97-AF65-F5344CB8AC3E}">
        <p14:creationId xmlns:p14="http://schemas.microsoft.com/office/powerpoint/2010/main" val="187982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Effect transition="in" filter="fade">
                                      <p:cBhvr>
                                        <p:cTn id="7" dur="500"/>
                                        <p:tgtEl>
                                          <p:spTgt spid="6">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6" end="6"/>
                                            </p:txEl>
                                          </p:spTgt>
                                        </p:tgtEl>
                                        <p:attrNameLst>
                                          <p:attrName>style.visibility</p:attrName>
                                        </p:attrNameLst>
                                      </p:cBhvr>
                                      <p:to>
                                        <p:strVal val="visible"/>
                                      </p:to>
                                    </p:set>
                                    <p:animEffect transition="in" filter="fade">
                                      <p:cBhvr>
                                        <p:cTn id="1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A292A16-B821-4F15-965D-C43980BE5C89}"/>
              </a:ext>
            </a:extLst>
          </p:cNvPr>
          <p:cNvSpPr>
            <a:spLocks noGrp="1"/>
          </p:cNvSpPr>
          <p:nvPr>
            <p:ph type="title"/>
          </p:nvPr>
        </p:nvSpPr>
        <p:spPr/>
        <p:txBody>
          <a:bodyPr/>
          <a:lstStyle/>
          <a:p>
            <a:r>
              <a:rPr lang="en-US" dirty="0"/>
              <a:t>Web ED Tracker</a:t>
            </a:r>
          </a:p>
        </p:txBody>
      </p:sp>
      <p:sp>
        <p:nvSpPr>
          <p:cNvPr id="3" name="Text Placeholder 2">
            <a:extLst>
              <a:ext uri="{FF2B5EF4-FFF2-40B4-BE49-F238E27FC236}">
                <a16:creationId xmlns:a16="http://schemas.microsoft.com/office/drawing/2014/main" id="{6E8353B1-8D3A-4AB6-B609-734755AA3BD9}"/>
              </a:ext>
            </a:extLst>
          </p:cNvPr>
          <p:cNvSpPr>
            <a:spLocks noGrp="1"/>
          </p:cNvSpPr>
          <p:nvPr>
            <p:ph type="body" idx="1"/>
          </p:nvPr>
        </p:nvSpPr>
        <p:spPr/>
        <p:txBody>
          <a:bodyPr/>
          <a:lstStyle/>
          <a:p>
            <a:r>
              <a:rPr lang="en-US" dirty="0"/>
              <a:t>Introduction to the Web ED Tracker</a:t>
            </a:r>
          </a:p>
        </p:txBody>
      </p:sp>
    </p:spTree>
    <p:extLst>
      <p:ext uri="{BB962C8B-B14F-4D97-AF65-F5344CB8AC3E}">
        <p14:creationId xmlns:p14="http://schemas.microsoft.com/office/powerpoint/2010/main" val="2801464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Web ED Tracker View</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We will systematically review the sections of the display</a:t>
            </a:r>
          </a:p>
          <a:p>
            <a:r>
              <a:rPr lang="en-US" dirty="0"/>
              <a:t>“My List” is the default Tab</a:t>
            </a:r>
          </a:p>
        </p:txBody>
      </p:sp>
      <p:pic>
        <p:nvPicPr>
          <p:cNvPr id="3" name="Picture 2">
            <a:extLst>
              <a:ext uri="{FF2B5EF4-FFF2-40B4-BE49-F238E27FC236}">
                <a16:creationId xmlns:a16="http://schemas.microsoft.com/office/drawing/2014/main" id="{07B47581-88FF-45C7-B09A-291185EA1060}"/>
              </a:ext>
            </a:extLst>
          </p:cNvPr>
          <p:cNvPicPr>
            <a:picLocks noChangeAspect="1"/>
          </p:cNvPicPr>
          <p:nvPr/>
        </p:nvPicPr>
        <p:blipFill>
          <a:blip r:embed="rId3"/>
          <a:stretch>
            <a:fillRect/>
          </a:stretch>
        </p:blipFill>
        <p:spPr>
          <a:xfrm>
            <a:off x="457200" y="3772509"/>
            <a:ext cx="8229600" cy="2353654"/>
          </a:xfrm>
          <a:prstGeom prst="rect">
            <a:avLst/>
          </a:prstGeom>
        </p:spPr>
      </p:pic>
    </p:spTree>
    <p:extLst>
      <p:ext uri="{BB962C8B-B14F-4D97-AF65-F5344CB8AC3E}">
        <p14:creationId xmlns:p14="http://schemas.microsoft.com/office/powerpoint/2010/main" val="1491209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Home Screen navigation</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The Navigation may alter slightly as options are chosen</a:t>
            </a:r>
          </a:p>
        </p:txBody>
      </p:sp>
      <p:pic>
        <p:nvPicPr>
          <p:cNvPr id="3" name="Picture 2">
            <a:extLst>
              <a:ext uri="{FF2B5EF4-FFF2-40B4-BE49-F238E27FC236}">
                <a16:creationId xmlns:a16="http://schemas.microsoft.com/office/drawing/2014/main" id="{07B47581-88FF-45C7-B09A-291185EA1060}"/>
              </a:ext>
            </a:extLst>
          </p:cNvPr>
          <p:cNvPicPr>
            <a:picLocks noChangeAspect="1"/>
          </p:cNvPicPr>
          <p:nvPr/>
        </p:nvPicPr>
        <p:blipFill>
          <a:blip r:embed="rId3"/>
          <a:stretch>
            <a:fillRect/>
          </a:stretch>
        </p:blipFill>
        <p:spPr>
          <a:xfrm>
            <a:off x="457200" y="3772509"/>
            <a:ext cx="8229600" cy="2353654"/>
          </a:xfrm>
          <a:prstGeom prst="rect">
            <a:avLst/>
          </a:prstGeom>
        </p:spPr>
      </p:pic>
      <p:sp>
        <p:nvSpPr>
          <p:cNvPr id="2" name="Rectangle 1">
            <a:extLst>
              <a:ext uri="{FF2B5EF4-FFF2-40B4-BE49-F238E27FC236}">
                <a16:creationId xmlns:a16="http://schemas.microsoft.com/office/drawing/2014/main" id="{63ECB5C5-2CE1-4B5A-BAC1-915D80840376}"/>
              </a:ext>
            </a:extLst>
          </p:cNvPr>
          <p:cNvSpPr/>
          <p:nvPr/>
        </p:nvSpPr>
        <p:spPr>
          <a:xfrm>
            <a:off x="457200" y="3772509"/>
            <a:ext cx="8229600" cy="34229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15246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Navigation Bar Buttons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a:xfrm>
            <a:off x="2362200" y="1600200"/>
            <a:ext cx="6324600" cy="4525963"/>
          </a:xfrm>
        </p:spPr>
        <p:txBody>
          <a:bodyPr>
            <a:normAutofit fontScale="40000" lnSpcReduction="20000"/>
          </a:bodyPr>
          <a:lstStyle/>
          <a:p>
            <a:r>
              <a:rPr lang="en-US" dirty="0"/>
              <a:t>Return To – Button allows you to close all open charts or completely out of Expanse. Failure to use the “Close All” option will leave your session open in the background and could contribute to system issues and slowness.</a:t>
            </a:r>
          </a:p>
          <a:p>
            <a:pPr marL="0" indent="0">
              <a:buNone/>
            </a:pPr>
            <a:endParaRPr lang="en-US" sz="600" dirty="0"/>
          </a:p>
          <a:p>
            <a:r>
              <a:rPr lang="en-US" dirty="0"/>
              <a:t>Home – The Home button will take you back to your list of patients (previous window still open). Option to toggle to Ambulatory/ED views</a:t>
            </a:r>
          </a:p>
          <a:p>
            <a:pPr marL="0" indent="0">
              <a:buNone/>
            </a:pPr>
            <a:endParaRPr lang="en-US" sz="1500" dirty="0"/>
          </a:p>
          <a:p>
            <a:r>
              <a:rPr lang="en-US" dirty="0"/>
              <a:t>Chart – Opens the chart of the patient highlighted on the tracker</a:t>
            </a:r>
          </a:p>
          <a:p>
            <a:pPr marL="0" indent="0">
              <a:buNone/>
            </a:pPr>
            <a:endParaRPr lang="en-US" sz="1500" dirty="0"/>
          </a:p>
          <a:p>
            <a:r>
              <a:rPr lang="en-US" dirty="0"/>
              <a:t>Document – Create or edit documents</a:t>
            </a:r>
          </a:p>
          <a:p>
            <a:pPr marL="0" indent="0">
              <a:buNone/>
            </a:pPr>
            <a:endParaRPr lang="en-US" sz="2300" dirty="0"/>
          </a:p>
          <a:p>
            <a:r>
              <a:rPr lang="en-US" dirty="0"/>
              <a:t>Orders – Place or review orders, Reconcile, Transfer</a:t>
            </a:r>
          </a:p>
          <a:p>
            <a:pPr marL="0" indent="0">
              <a:buNone/>
            </a:pPr>
            <a:endParaRPr lang="en-US" sz="2800" dirty="0"/>
          </a:p>
          <a:p>
            <a:r>
              <a:rPr lang="en-US" dirty="0"/>
              <a:t>Discharge – Universal Discharge</a:t>
            </a:r>
          </a:p>
          <a:p>
            <a:pPr marL="0" indent="0">
              <a:buNone/>
            </a:pPr>
            <a:endParaRPr lang="en-US" sz="3500" dirty="0"/>
          </a:p>
          <a:p>
            <a:r>
              <a:rPr lang="en-US" dirty="0"/>
              <a:t>Sign – Sign queue, to sign orders or documents. Number in corner indicates the number to sign</a:t>
            </a:r>
          </a:p>
          <a:p>
            <a:pPr marL="0" indent="0">
              <a:buNone/>
            </a:pPr>
            <a:endParaRPr lang="en-US" sz="800" dirty="0"/>
          </a:p>
          <a:p>
            <a:r>
              <a:rPr lang="en-US" dirty="0"/>
              <a:t>Workload – Displays deficiencies, queries etc. Web version of “message/Task System”</a:t>
            </a:r>
          </a:p>
          <a:p>
            <a:pPr marL="0" indent="0">
              <a:buNone/>
            </a:pPr>
            <a:endParaRPr lang="en-US" sz="2800" dirty="0"/>
          </a:p>
          <a:p>
            <a:r>
              <a:rPr lang="en-US" dirty="0"/>
              <a:t>Menu – Change PIN, Access External links, Manage Typical, launch chart Viewer Etc.</a:t>
            </a:r>
          </a:p>
          <a:p>
            <a:pPr marL="0" indent="0">
              <a:buNone/>
            </a:pPr>
            <a:endParaRPr lang="en-US" sz="4000" dirty="0"/>
          </a:p>
          <a:p>
            <a:r>
              <a:rPr lang="en-US" dirty="0"/>
              <a:t>Gear Icon – “Report an Issue” to create snapshot when issue occurs  (= “Shift” + “F5”)</a:t>
            </a:r>
          </a:p>
          <a:p>
            <a:pPr marL="0" indent="0">
              <a:buNone/>
            </a:pPr>
            <a:endParaRPr lang="en-US" sz="4000" dirty="0"/>
          </a:p>
          <a:p>
            <a:r>
              <a:rPr lang="en-US" dirty="0"/>
              <a:t>Close – Closes displayed window. Can exit Expanse if all windows are closed this way</a:t>
            </a:r>
          </a:p>
        </p:txBody>
      </p:sp>
      <p:pic>
        <p:nvPicPr>
          <p:cNvPr id="2" name="Picture 1">
            <a:extLst>
              <a:ext uri="{FF2B5EF4-FFF2-40B4-BE49-F238E27FC236}">
                <a16:creationId xmlns:a16="http://schemas.microsoft.com/office/drawing/2014/main" id="{7EF39E51-2C0B-4F6D-A5D1-65389B112ECB}"/>
              </a:ext>
            </a:extLst>
          </p:cNvPr>
          <p:cNvPicPr>
            <a:picLocks noChangeAspect="1"/>
          </p:cNvPicPr>
          <p:nvPr/>
        </p:nvPicPr>
        <p:blipFill>
          <a:blip r:embed="rId3"/>
          <a:stretch>
            <a:fillRect/>
          </a:stretch>
        </p:blipFill>
        <p:spPr>
          <a:xfrm>
            <a:off x="466625" y="1533452"/>
            <a:ext cx="714475" cy="523948"/>
          </a:xfrm>
          <a:prstGeom prst="rect">
            <a:avLst/>
          </a:prstGeom>
        </p:spPr>
      </p:pic>
      <p:pic>
        <p:nvPicPr>
          <p:cNvPr id="3" name="Picture 2">
            <a:extLst>
              <a:ext uri="{FF2B5EF4-FFF2-40B4-BE49-F238E27FC236}">
                <a16:creationId xmlns:a16="http://schemas.microsoft.com/office/drawing/2014/main" id="{184837DC-9D09-43F2-9F5E-0F6473C0C6A9}"/>
              </a:ext>
            </a:extLst>
          </p:cNvPr>
          <p:cNvPicPr>
            <a:picLocks noChangeAspect="1"/>
          </p:cNvPicPr>
          <p:nvPr/>
        </p:nvPicPr>
        <p:blipFill>
          <a:blip r:embed="rId4"/>
          <a:stretch>
            <a:fillRect/>
          </a:stretch>
        </p:blipFill>
        <p:spPr>
          <a:xfrm>
            <a:off x="1266672" y="2057400"/>
            <a:ext cx="1095528" cy="495369"/>
          </a:xfrm>
          <a:prstGeom prst="rect">
            <a:avLst/>
          </a:prstGeom>
        </p:spPr>
      </p:pic>
      <p:pic>
        <p:nvPicPr>
          <p:cNvPr id="4" name="Picture 3">
            <a:extLst>
              <a:ext uri="{FF2B5EF4-FFF2-40B4-BE49-F238E27FC236}">
                <a16:creationId xmlns:a16="http://schemas.microsoft.com/office/drawing/2014/main" id="{D53CF9B4-B8D2-4CC0-BD52-B0B78E6813F2}"/>
              </a:ext>
            </a:extLst>
          </p:cNvPr>
          <p:cNvPicPr>
            <a:picLocks noChangeAspect="1"/>
          </p:cNvPicPr>
          <p:nvPr/>
        </p:nvPicPr>
        <p:blipFill>
          <a:blip r:embed="rId5"/>
          <a:stretch>
            <a:fillRect/>
          </a:stretch>
        </p:blipFill>
        <p:spPr>
          <a:xfrm>
            <a:off x="452253" y="2438400"/>
            <a:ext cx="771633" cy="485843"/>
          </a:xfrm>
          <a:prstGeom prst="rect">
            <a:avLst/>
          </a:prstGeom>
        </p:spPr>
      </p:pic>
      <p:pic>
        <p:nvPicPr>
          <p:cNvPr id="7" name="Picture 6">
            <a:extLst>
              <a:ext uri="{FF2B5EF4-FFF2-40B4-BE49-F238E27FC236}">
                <a16:creationId xmlns:a16="http://schemas.microsoft.com/office/drawing/2014/main" id="{7799B92E-6E45-47DA-8CC8-F6E1DAABE461}"/>
              </a:ext>
            </a:extLst>
          </p:cNvPr>
          <p:cNvPicPr>
            <a:picLocks noChangeAspect="1"/>
          </p:cNvPicPr>
          <p:nvPr/>
        </p:nvPicPr>
        <p:blipFill>
          <a:blip r:embed="rId6"/>
          <a:stretch>
            <a:fillRect/>
          </a:stretch>
        </p:blipFill>
        <p:spPr>
          <a:xfrm>
            <a:off x="1594447" y="2735331"/>
            <a:ext cx="762106" cy="485843"/>
          </a:xfrm>
          <a:prstGeom prst="rect">
            <a:avLst/>
          </a:prstGeom>
        </p:spPr>
      </p:pic>
      <p:pic>
        <p:nvPicPr>
          <p:cNvPr id="8" name="Picture 7">
            <a:extLst>
              <a:ext uri="{FF2B5EF4-FFF2-40B4-BE49-F238E27FC236}">
                <a16:creationId xmlns:a16="http://schemas.microsoft.com/office/drawing/2014/main" id="{5529FB5A-BEA9-4DDF-83D7-79EE7B281D40}"/>
              </a:ext>
            </a:extLst>
          </p:cNvPr>
          <p:cNvPicPr>
            <a:picLocks noChangeAspect="1"/>
          </p:cNvPicPr>
          <p:nvPr/>
        </p:nvPicPr>
        <p:blipFill>
          <a:blip r:embed="rId7"/>
          <a:stretch>
            <a:fillRect/>
          </a:stretch>
        </p:blipFill>
        <p:spPr>
          <a:xfrm>
            <a:off x="428520" y="3122694"/>
            <a:ext cx="762106" cy="476316"/>
          </a:xfrm>
          <a:prstGeom prst="rect">
            <a:avLst/>
          </a:prstGeom>
        </p:spPr>
      </p:pic>
      <p:pic>
        <p:nvPicPr>
          <p:cNvPr id="9" name="Picture 8">
            <a:extLst>
              <a:ext uri="{FF2B5EF4-FFF2-40B4-BE49-F238E27FC236}">
                <a16:creationId xmlns:a16="http://schemas.microsoft.com/office/drawing/2014/main" id="{DE23A934-C6BD-4331-A09D-4E9BD9BBCEFD}"/>
              </a:ext>
            </a:extLst>
          </p:cNvPr>
          <p:cNvPicPr>
            <a:picLocks noChangeAspect="1"/>
          </p:cNvPicPr>
          <p:nvPr/>
        </p:nvPicPr>
        <p:blipFill>
          <a:blip r:embed="rId8"/>
          <a:stretch>
            <a:fillRect/>
          </a:stretch>
        </p:blipFill>
        <p:spPr>
          <a:xfrm>
            <a:off x="1619145" y="3457429"/>
            <a:ext cx="743054" cy="485843"/>
          </a:xfrm>
          <a:prstGeom prst="rect">
            <a:avLst/>
          </a:prstGeom>
        </p:spPr>
      </p:pic>
      <p:pic>
        <p:nvPicPr>
          <p:cNvPr id="10" name="Picture 9">
            <a:extLst>
              <a:ext uri="{FF2B5EF4-FFF2-40B4-BE49-F238E27FC236}">
                <a16:creationId xmlns:a16="http://schemas.microsoft.com/office/drawing/2014/main" id="{B4D1B261-DE06-4E74-B12B-50018C398268}"/>
              </a:ext>
            </a:extLst>
          </p:cNvPr>
          <p:cNvPicPr>
            <a:picLocks noChangeAspect="1"/>
          </p:cNvPicPr>
          <p:nvPr/>
        </p:nvPicPr>
        <p:blipFill>
          <a:blip r:embed="rId9"/>
          <a:stretch>
            <a:fillRect/>
          </a:stretch>
        </p:blipFill>
        <p:spPr>
          <a:xfrm>
            <a:off x="442808" y="3853111"/>
            <a:ext cx="762106" cy="495369"/>
          </a:xfrm>
          <a:prstGeom prst="rect">
            <a:avLst/>
          </a:prstGeom>
        </p:spPr>
      </p:pic>
      <p:pic>
        <p:nvPicPr>
          <p:cNvPr id="11" name="Picture 10">
            <a:extLst>
              <a:ext uri="{FF2B5EF4-FFF2-40B4-BE49-F238E27FC236}">
                <a16:creationId xmlns:a16="http://schemas.microsoft.com/office/drawing/2014/main" id="{DE358C41-79F3-428A-996C-0A206848B63A}"/>
              </a:ext>
            </a:extLst>
          </p:cNvPr>
          <p:cNvPicPr>
            <a:picLocks noChangeAspect="1"/>
          </p:cNvPicPr>
          <p:nvPr/>
        </p:nvPicPr>
        <p:blipFill>
          <a:blip r:embed="rId10"/>
          <a:stretch>
            <a:fillRect/>
          </a:stretch>
        </p:blipFill>
        <p:spPr>
          <a:xfrm>
            <a:off x="1594447" y="4230678"/>
            <a:ext cx="771633" cy="495369"/>
          </a:xfrm>
          <a:prstGeom prst="rect">
            <a:avLst/>
          </a:prstGeom>
        </p:spPr>
      </p:pic>
      <p:pic>
        <p:nvPicPr>
          <p:cNvPr id="12" name="Picture 11">
            <a:extLst>
              <a:ext uri="{FF2B5EF4-FFF2-40B4-BE49-F238E27FC236}">
                <a16:creationId xmlns:a16="http://schemas.microsoft.com/office/drawing/2014/main" id="{1F735625-F84D-4A86-9CCF-BBDB49B96231}"/>
              </a:ext>
            </a:extLst>
          </p:cNvPr>
          <p:cNvPicPr>
            <a:picLocks noChangeAspect="1"/>
          </p:cNvPicPr>
          <p:nvPr/>
        </p:nvPicPr>
        <p:blipFill>
          <a:blip r:embed="rId11"/>
          <a:stretch>
            <a:fillRect/>
          </a:stretch>
        </p:blipFill>
        <p:spPr>
          <a:xfrm>
            <a:off x="457098" y="4654419"/>
            <a:ext cx="733527" cy="495369"/>
          </a:xfrm>
          <a:prstGeom prst="rect">
            <a:avLst/>
          </a:prstGeom>
        </p:spPr>
      </p:pic>
      <p:pic>
        <p:nvPicPr>
          <p:cNvPr id="13" name="Picture 12">
            <a:extLst>
              <a:ext uri="{FF2B5EF4-FFF2-40B4-BE49-F238E27FC236}">
                <a16:creationId xmlns:a16="http://schemas.microsoft.com/office/drawing/2014/main" id="{21C35B86-B16E-40E5-AA20-267D1AB4F21E}"/>
              </a:ext>
            </a:extLst>
          </p:cNvPr>
          <p:cNvPicPr>
            <a:picLocks noChangeAspect="1"/>
          </p:cNvPicPr>
          <p:nvPr/>
        </p:nvPicPr>
        <p:blipFill>
          <a:blip r:embed="rId12"/>
          <a:stretch>
            <a:fillRect/>
          </a:stretch>
        </p:blipFill>
        <p:spPr>
          <a:xfrm>
            <a:off x="1861185" y="5065012"/>
            <a:ext cx="504895" cy="495369"/>
          </a:xfrm>
          <a:prstGeom prst="rect">
            <a:avLst/>
          </a:prstGeom>
        </p:spPr>
      </p:pic>
      <p:pic>
        <p:nvPicPr>
          <p:cNvPr id="14" name="Picture 13">
            <a:extLst>
              <a:ext uri="{FF2B5EF4-FFF2-40B4-BE49-F238E27FC236}">
                <a16:creationId xmlns:a16="http://schemas.microsoft.com/office/drawing/2014/main" id="{33D72462-088C-4BF4-B8A8-87A0550B575D}"/>
              </a:ext>
            </a:extLst>
          </p:cNvPr>
          <p:cNvPicPr>
            <a:picLocks noChangeAspect="1"/>
          </p:cNvPicPr>
          <p:nvPr/>
        </p:nvPicPr>
        <p:blipFill>
          <a:blip r:embed="rId13"/>
          <a:stretch>
            <a:fillRect/>
          </a:stretch>
        </p:blipFill>
        <p:spPr>
          <a:xfrm>
            <a:off x="452335" y="5468863"/>
            <a:ext cx="743054" cy="495369"/>
          </a:xfrm>
          <a:prstGeom prst="rect">
            <a:avLst/>
          </a:prstGeom>
        </p:spPr>
      </p:pic>
    </p:spTree>
    <p:extLst>
      <p:ext uri="{BB962C8B-B14F-4D97-AF65-F5344CB8AC3E}">
        <p14:creationId xmlns:p14="http://schemas.microsoft.com/office/powerpoint/2010/main" val="222495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animEffect transition="in" filter="fade">
                                      <p:cBhvr>
                                        <p:cTn id="35" dur="500"/>
                                        <p:tgtEl>
                                          <p:spTgt spid="6">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6" end="6"/>
                                            </p:txEl>
                                          </p:spTgt>
                                        </p:tgtEl>
                                        <p:attrNameLst>
                                          <p:attrName>style.visibility</p:attrName>
                                        </p:attrNameLst>
                                      </p:cBhvr>
                                      <p:to>
                                        <p:strVal val="visible"/>
                                      </p:to>
                                    </p:set>
                                    <p:animEffect transition="in" filter="fade">
                                      <p:cBhvr>
                                        <p:cTn id="46" dur="500"/>
                                        <p:tgtEl>
                                          <p:spTgt spid="6">
                                            <p:txEl>
                                              <p:pRg st="6" end="6"/>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6">
                                            <p:txEl>
                                              <p:pRg st="8" end="8"/>
                                            </p:txEl>
                                          </p:spTgt>
                                        </p:tgtEl>
                                        <p:attrNameLst>
                                          <p:attrName>style.visibility</p:attrName>
                                        </p:attrNameLst>
                                      </p:cBhvr>
                                      <p:to>
                                        <p:strVal val="visible"/>
                                      </p:to>
                                    </p:set>
                                    <p:animEffect transition="in" filter="fade">
                                      <p:cBhvr>
                                        <p:cTn id="57" dur="500"/>
                                        <p:tgtEl>
                                          <p:spTgt spid="6">
                                            <p:txEl>
                                              <p:pRg st="8" end="8"/>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fill="hold"/>
                                        <p:tgtEl>
                                          <p:spTgt spid="9"/>
                                        </p:tgtEl>
                                        <p:attrNameLst>
                                          <p:attrName>ppt_x</p:attrName>
                                        </p:attrNameLst>
                                      </p:cBhvr>
                                      <p:tavLst>
                                        <p:tav tm="0">
                                          <p:val>
                                            <p:strVal val="#ppt_x"/>
                                          </p:val>
                                        </p:tav>
                                        <p:tav tm="100000">
                                          <p:val>
                                            <p:strVal val="#ppt_x"/>
                                          </p:val>
                                        </p:tav>
                                      </p:tavLst>
                                    </p:anim>
                                    <p:anim calcmode="lin" valueType="num">
                                      <p:cBhvr additive="base">
                                        <p:cTn id="6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6">
                                            <p:txEl>
                                              <p:pRg st="10" end="10"/>
                                            </p:txEl>
                                          </p:spTgt>
                                        </p:tgtEl>
                                        <p:attrNameLst>
                                          <p:attrName>style.visibility</p:attrName>
                                        </p:attrNameLst>
                                      </p:cBhvr>
                                      <p:to>
                                        <p:strVal val="visible"/>
                                      </p:to>
                                    </p:set>
                                    <p:animEffect transition="in" filter="fade">
                                      <p:cBhvr>
                                        <p:cTn id="68" dur="500"/>
                                        <p:tgtEl>
                                          <p:spTgt spid="6">
                                            <p:txEl>
                                              <p:pRg st="10" end="10"/>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additive="base">
                                        <p:cTn id="73" dur="500" fill="hold"/>
                                        <p:tgtEl>
                                          <p:spTgt spid="10"/>
                                        </p:tgtEl>
                                        <p:attrNameLst>
                                          <p:attrName>ppt_x</p:attrName>
                                        </p:attrNameLst>
                                      </p:cBhvr>
                                      <p:tavLst>
                                        <p:tav tm="0">
                                          <p:val>
                                            <p:strVal val="#ppt_x"/>
                                          </p:val>
                                        </p:tav>
                                        <p:tav tm="100000">
                                          <p:val>
                                            <p:strVal val="#ppt_x"/>
                                          </p:val>
                                        </p:tav>
                                      </p:tavLst>
                                    </p:anim>
                                    <p:anim calcmode="lin" valueType="num">
                                      <p:cBhvr additive="base">
                                        <p:cTn id="7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6">
                                            <p:txEl>
                                              <p:pRg st="12" end="12"/>
                                            </p:txEl>
                                          </p:spTgt>
                                        </p:tgtEl>
                                        <p:attrNameLst>
                                          <p:attrName>style.visibility</p:attrName>
                                        </p:attrNameLst>
                                      </p:cBhvr>
                                      <p:to>
                                        <p:strVal val="visible"/>
                                      </p:to>
                                    </p:set>
                                    <p:animEffect transition="in" filter="fade">
                                      <p:cBhvr>
                                        <p:cTn id="79" dur="500"/>
                                        <p:tgtEl>
                                          <p:spTgt spid="6">
                                            <p:txEl>
                                              <p:pRg st="12" end="12"/>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additive="base">
                                        <p:cTn id="84" dur="500" fill="hold"/>
                                        <p:tgtEl>
                                          <p:spTgt spid="11"/>
                                        </p:tgtEl>
                                        <p:attrNameLst>
                                          <p:attrName>ppt_x</p:attrName>
                                        </p:attrNameLst>
                                      </p:cBhvr>
                                      <p:tavLst>
                                        <p:tav tm="0">
                                          <p:val>
                                            <p:strVal val="#ppt_x"/>
                                          </p:val>
                                        </p:tav>
                                        <p:tav tm="100000">
                                          <p:val>
                                            <p:strVal val="#ppt_x"/>
                                          </p:val>
                                        </p:tav>
                                      </p:tavLst>
                                    </p:anim>
                                    <p:anim calcmode="lin" valueType="num">
                                      <p:cBhvr additive="base">
                                        <p:cTn id="8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6">
                                            <p:txEl>
                                              <p:pRg st="14" end="14"/>
                                            </p:txEl>
                                          </p:spTgt>
                                        </p:tgtEl>
                                        <p:attrNameLst>
                                          <p:attrName>style.visibility</p:attrName>
                                        </p:attrNameLst>
                                      </p:cBhvr>
                                      <p:to>
                                        <p:strVal val="visible"/>
                                      </p:to>
                                    </p:set>
                                    <p:animEffect transition="in" filter="fade">
                                      <p:cBhvr>
                                        <p:cTn id="90" dur="500"/>
                                        <p:tgtEl>
                                          <p:spTgt spid="6">
                                            <p:txEl>
                                              <p:pRg st="14" end="14"/>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nodeType="clickEffect">
                                  <p:stCondLst>
                                    <p:cond delay="0"/>
                                  </p:stCondLst>
                                  <p:childTnLst>
                                    <p:set>
                                      <p:cBhvr>
                                        <p:cTn id="100" dur="1" fill="hold">
                                          <p:stCondLst>
                                            <p:cond delay="0"/>
                                          </p:stCondLst>
                                        </p:cTn>
                                        <p:tgtEl>
                                          <p:spTgt spid="6">
                                            <p:txEl>
                                              <p:pRg st="16" end="16"/>
                                            </p:txEl>
                                          </p:spTgt>
                                        </p:tgtEl>
                                        <p:attrNameLst>
                                          <p:attrName>style.visibility</p:attrName>
                                        </p:attrNameLst>
                                      </p:cBhvr>
                                      <p:to>
                                        <p:strVal val="visible"/>
                                      </p:to>
                                    </p:set>
                                    <p:animEffect transition="in" filter="fade">
                                      <p:cBhvr>
                                        <p:cTn id="101" dur="500"/>
                                        <p:tgtEl>
                                          <p:spTgt spid="6">
                                            <p:txEl>
                                              <p:pRg st="16" end="16"/>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2" presetClass="entr" presetSubtype="4" fill="hold" nodeType="clickEffect">
                                  <p:stCondLst>
                                    <p:cond delay="0"/>
                                  </p:stCondLst>
                                  <p:childTnLst>
                                    <p:set>
                                      <p:cBhvr>
                                        <p:cTn id="105" dur="1" fill="hold">
                                          <p:stCondLst>
                                            <p:cond delay="0"/>
                                          </p:stCondLst>
                                        </p:cTn>
                                        <p:tgtEl>
                                          <p:spTgt spid="13"/>
                                        </p:tgtEl>
                                        <p:attrNameLst>
                                          <p:attrName>style.visibility</p:attrName>
                                        </p:attrNameLst>
                                      </p:cBhvr>
                                      <p:to>
                                        <p:strVal val="visible"/>
                                      </p:to>
                                    </p:set>
                                    <p:anim calcmode="lin" valueType="num">
                                      <p:cBhvr additive="base">
                                        <p:cTn id="106" dur="500" fill="hold"/>
                                        <p:tgtEl>
                                          <p:spTgt spid="13"/>
                                        </p:tgtEl>
                                        <p:attrNameLst>
                                          <p:attrName>ppt_x</p:attrName>
                                        </p:attrNameLst>
                                      </p:cBhvr>
                                      <p:tavLst>
                                        <p:tav tm="0">
                                          <p:val>
                                            <p:strVal val="#ppt_x"/>
                                          </p:val>
                                        </p:tav>
                                        <p:tav tm="100000">
                                          <p:val>
                                            <p:strVal val="#ppt_x"/>
                                          </p:val>
                                        </p:tav>
                                      </p:tavLst>
                                    </p:anim>
                                    <p:anim calcmode="lin" valueType="num">
                                      <p:cBhvr additive="base">
                                        <p:cTn id="10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6">
                                            <p:txEl>
                                              <p:pRg st="18" end="18"/>
                                            </p:txEl>
                                          </p:spTgt>
                                        </p:tgtEl>
                                        <p:attrNameLst>
                                          <p:attrName>style.visibility</p:attrName>
                                        </p:attrNameLst>
                                      </p:cBhvr>
                                      <p:to>
                                        <p:strVal val="visible"/>
                                      </p:to>
                                    </p:set>
                                    <p:animEffect transition="in" filter="fade">
                                      <p:cBhvr>
                                        <p:cTn id="112" dur="500"/>
                                        <p:tgtEl>
                                          <p:spTgt spid="6">
                                            <p:txEl>
                                              <p:pRg st="18" end="18"/>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14"/>
                                        </p:tgtEl>
                                        <p:attrNameLst>
                                          <p:attrName>style.visibility</p:attrName>
                                        </p:attrNameLst>
                                      </p:cBhvr>
                                      <p:to>
                                        <p:strVal val="visible"/>
                                      </p:to>
                                    </p:set>
                                    <p:anim calcmode="lin" valueType="num">
                                      <p:cBhvr additive="base">
                                        <p:cTn id="117" dur="500" fill="hold"/>
                                        <p:tgtEl>
                                          <p:spTgt spid="14"/>
                                        </p:tgtEl>
                                        <p:attrNameLst>
                                          <p:attrName>ppt_x</p:attrName>
                                        </p:attrNameLst>
                                      </p:cBhvr>
                                      <p:tavLst>
                                        <p:tav tm="0">
                                          <p:val>
                                            <p:strVal val="#ppt_x"/>
                                          </p:val>
                                        </p:tav>
                                        <p:tav tm="100000">
                                          <p:val>
                                            <p:strVal val="#ppt_x"/>
                                          </p:val>
                                        </p:tav>
                                      </p:tavLst>
                                    </p:anim>
                                    <p:anim calcmode="lin" valueType="num">
                                      <p:cBhvr additive="base">
                                        <p:cTn id="1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6">
                                            <p:txEl>
                                              <p:pRg st="20" end="20"/>
                                            </p:txEl>
                                          </p:spTgt>
                                        </p:tgtEl>
                                        <p:attrNameLst>
                                          <p:attrName>style.visibility</p:attrName>
                                        </p:attrNameLst>
                                      </p:cBhvr>
                                      <p:to>
                                        <p:strVal val="visible"/>
                                      </p:to>
                                    </p:set>
                                    <p:animEffect transition="in" filter="fade">
                                      <p:cBhvr>
                                        <p:cTn id="123" dur="500"/>
                                        <p:tgtEl>
                                          <p:spTgt spid="6">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Navigation Bar Buttons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ED specific buttons/Functions</a:t>
            </a:r>
          </a:p>
          <a:p>
            <a:pPr lvl="1"/>
            <a:r>
              <a:rPr lang="en-US" dirty="0"/>
              <a:t>Trackers</a:t>
            </a:r>
          </a:p>
          <a:p>
            <a:pPr lvl="2"/>
            <a:r>
              <a:rPr lang="en-US" dirty="0"/>
              <a:t>Returns you to Tracker Board</a:t>
            </a:r>
          </a:p>
          <a:p>
            <a:pPr lvl="1"/>
            <a:r>
              <a:rPr lang="en-US" dirty="0"/>
              <a:t>Home</a:t>
            </a:r>
          </a:p>
          <a:p>
            <a:pPr lvl="2"/>
            <a:r>
              <a:rPr lang="en-US" dirty="0"/>
              <a:t>Option to toggle to Ambulatory/Acute (Inpatient) views</a:t>
            </a:r>
          </a:p>
          <a:p>
            <a:pPr lvl="2"/>
            <a:r>
              <a:rPr lang="en-US" dirty="0"/>
              <a:t>Puts you on alternative Tracker view (Discussed later)</a:t>
            </a:r>
          </a:p>
          <a:p>
            <a:pPr lvl="2"/>
            <a:endParaRPr lang="en-US" dirty="0"/>
          </a:p>
          <a:p>
            <a:pPr lvl="1"/>
            <a:endParaRPr lang="en-US" dirty="0"/>
          </a:p>
        </p:txBody>
      </p:sp>
      <p:pic>
        <p:nvPicPr>
          <p:cNvPr id="2" name="Picture 1">
            <a:extLst>
              <a:ext uri="{FF2B5EF4-FFF2-40B4-BE49-F238E27FC236}">
                <a16:creationId xmlns:a16="http://schemas.microsoft.com/office/drawing/2014/main" id="{DA613178-56F5-4E05-8327-1A3E9BB0C9C9}"/>
              </a:ext>
            </a:extLst>
          </p:cNvPr>
          <p:cNvPicPr>
            <a:picLocks noChangeAspect="1"/>
          </p:cNvPicPr>
          <p:nvPr/>
        </p:nvPicPr>
        <p:blipFill>
          <a:blip r:embed="rId3"/>
          <a:stretch>
            <a:fillRect/>
          </a:stretch>
        </p:blipFill>
        <p:spPr>
          <a:xfrm>
            <a:off x="7171678" y="2102500"/>
            <a:ext cx="790685" cy="533474"/>
          </a:xfrm>
          <a:prstGeom prst="rect">
            <a:avLst/>
          </a:prstGeom>
        </p:spPr>
      </p:pic>
      <p:pic>
        <p:nvPicPr>
          <p:cNvPr id="3" name="Picture 2">
            <a:extLst>
              <a:ext uri="{FF2B5EF4-FFF2-40B4-BE49-F238E27FC236}">
                <a16:creationId xmlns:a16="http://schemas.microsoft.com/office/drawing/2014/main" id="{584EFB8D-436E-4F5C-9F18-9ABE3D50FC82}"/>
              </a:ext>
            </a:extLst>
          </p:cNvPr>
          <p:cNvPicPr>
            <a:picLocks noChangeAspect="1"/>
          </p:cNvPicPr>
          <p:nvPr/>
        </p:nvPicPr>
        <p:blipFill>
          <a:blip r:embed="rId4"/>
          <a:stretch>
            <a:fillRect/>
          </a:stretch>
        </p:blipFill>
        <p:spPr>
          <a:xfrm>
            <a:off x="6866835" y="3101075"/>
            <a:ext cx="1095528" cy="495369"/>
          </a:xfrm>
          <a:prstGeom prst="rect">
            <a:avLst/>
          </a:prstGeom>
        </p:spPr>
      </p:pic>
      <p:sp>
        <p:nvSpPr>
          <p:cNvPr id="4" name="Rectangle 3">
            <a:extLst>
              <a:ext uri="{FF2B5EF4-FFF2-40B4-BE49-F238E27FC236}">
                <a16:creationId xmlns:a16="http://schemas.microsoft.com/office/drawing/2014/main" id="{AB377696-AF5D-4C0B-96D6-1D73F649FE4C}"/>
              </a:ext>
            </a:extLst>
          </p:cNvPr>
          <p:cNvSpPr/>
          <p:nvPr/>
        </p:nvSpPr>
        <p:spPr>
          <a:xfrm>
            <a:off x="7567020" y="3348759"/>
            <a:ext cx="395343" cy="24768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F083B671-6E9F-466A-97C9-AC641D589060}"/>
              </a:ext>
            </a:extLst>
          </p:cNvPr>
          <p:cNvSpPr/>
          <p:nvPr/>
        </p:nvSpPr>
        <p:spPr>
          <a:xfrm>
            <a:off x="6866835" y="3101075"/>
            <a:ext cx="700185" cy="49536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id="{916C6249-310C-4102-9FF7-AB5E7E0B3D47}"/>
              </a:ext>
            </a:extLst>
          </p:cNvPr>
          <p:cNvPicPr>
            <a:picLocks noChangeAspect="1"/>
          </p:cNvPicPr>
          <p:nvPr/>
        </p:nvPicPr>
        <p:blipFill>
          <a:blip r:embed="rId5"/>
          <a:stretch>
            <a:fillRect/>
          </a:stretch>
        </p:blipFill>
        <p:spPr>
          <a:xfrm>
            <a:off x="457200" y="4647539"/>
            <a:ext cx="7239000" cy="1478624"/>
          </a:xfrm>
          <a:prstGeom prst="rect">
            <a:avLst/>
          </a:prstGeom>
        </p:spPr>
      </p:pic>
    </p:spTree>
    <p:extLst>
      <p:ext uri="{BB962C8B-B14F-4D97-AF65-F5344CB8AC3E}">
        <p14:creationId xmlns:p14="http://schemas.microsoft.com/office/powerpoint/2010/main" val="373676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Provider Header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Identifies the logged in provider</a:t>
            </a:r>
          </a:p>
          <a:p>
            <a:r>
              <a:rPr lang="en-US" sz="2800" dirty="0"/>
              <a:t>Allows patients to be searched for</a:t>
            </a:r>
          </a:p>
          <a:p>
            <a:r>
              <a:rPr lang="en-US" sz="2800" dirty="0"/>
              <a:t>Refresh List</a:t>
            </a:r>
          </a:p>
          <a:p>
            <a:r>
              <a:rPr lang="en-US" sz="2800" dirty="0"/>
              <a:t>Admit Request and other options</a:t>
            </a:r>
          </a:p>
        </p:txBody>
      </p:sp>
      <p:pic>
        <p:nvPicPr>
          <p:cNvPr id="3" name="Picture 2">
            <a:extLst>
              <a:ext uri="{FF2B5EF4-FFF2-40B4-BE49-F238E27FC236}">
                <a16:creationId xmlns:a16="http://schemas.microsoft.com/office/drawing/2014/main" id="{07B47581-88FF-45C7-B09A-291185EA1060}"/>
              </a:ext>
            </a:extLst>
          </p:cNvPr>
          <p:cNvPicPr>
            <a:picLocks noChangeAspect="1"/>
          </p:cNvPicPr>
          <p:nvPr/>
        </p:nvPicPr>
        <p:blipFill>
          <a:blip r:embed="rId3"/>
          <a:stretch>
            <a:fillRect/>
          </a:stretch>
        </p:blipFill>
        <p:spPr>
          <a:xfrm>
            <a:off x="457200" y="3772509"/>
            <a:ext cx="8229600" cy="2353654"/>
          </a:xfrm>
          <a:prstGeom prst="rect">
            <a:avLst/>
          </a:prstGeom>
        </p:spPr>
      </p:pic>
      <p:sp>
        <p:nvSpPr>
          <p:cNvPr id="2" name="Rectangle 1">
            <a:extLst>
              <a:ext uri="{FF2B5EF4-FFF2-40B4-BE49-F238E27FC236}">
                <a16:creationId xmlns:a16="http://schemas.microsoft.com/office/drawing/2014/main" id="{63ECB5C5-2CE1-4B5A-BAC1-915D80840376}"/>
              </a:ext>
            </a:extLst>
          </p:cNvPr>
          <p:cNvSpPr/>
          <p:nvPr/>
        </p:nvSpPr>
        <p:spPr>
          <a:xfrm>
            <a:off x="440184" y="4038601"/>
            <a:ext cx="8229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974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500"/>
                                        <p:tgtEl>
                                          <p:spTgt spid="6">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500"/>
                                        <p:tgtEl>
                                          <p:spTgt spid="6">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3" end="3"/>
                                            </p:txEl>
                                          </p:spTgt>
                                        </p:tgtEl>
                                        <p:attrNameLst>
                                          <p:attrName>style.visibility</p:attrName>
                                        </p:attrNameLst>
                                      </p:cBhvr>
                                      <p:to>
                                        <p:strVal val="visible"/>
                                      </p:to>
                                    </p:set>
                                    <p:animEffect transition="in" filter="fade">
                                      <p:cBhvr>
                                        <p:cTn id="28"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Options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While many options display</a:t>
            </a:r>
          </a:p>
          <a:p>
            <a:pPr lvl="1"/>
            <a:r>
              <a:rPr lang="en-US" dirty="0"/>
              <a:t>“Admit Request” is primary option</a:t>
            </a:r>
          </a:p>
          <a:p>
            <a:r>
              <a:rPr lang="en-US" dirty="0"/>
              <a:t>Admit Request</a:t>
            </a:r>
          </a:p>
          <a:p>
            <a:pPr lvl="1"/>
            <a:r>
              <a:rPr lang="en-US" dirty="0"/>
              <a:t>5 Required Fields</a:t>
            </a:r>
          </a:p>
          <a:p>
            <a:pPr lvl="1"/>
            <a:r>
              <a:rPr lang="en-US" dirty="0"/>
              <a:t>Completed for this screen shot</a:t>
            </a:r>
          </a:p>
        </p:txBody>
      </p:sp>
      <p:pic>
        <p:nvPicPr>
          <p:cNvPr id="8" name="Picture 7">
            <a:extLst>
              <a:ext uri="{FF2B5EF4-FFF2-40B4-BE49-F238E27FC236}">
                <a16:creationId xmlns:a16="http://schemas.microsoft.com/office/drawing/2014/main" id="{56E890BB-A1CD-4445-A175-E2EC675C7B9E}"/>
              </a:ext>
            </a:extLst>
          </p:cNvPr>
          <p:cNvPicPr>
            <a:picLocks noChangeAspect="1"/>
          </p:cNvPicPr>
          <p:nvPr/>
        </p:nvPicPr>
        <p:blipFill>
          <a:blip r:embed="rId3"/>
          <a:stretch>
            <a:fillRect/>
          </a:stretch>
        </p:blipFill>
        <p:spPr>
          <a:xfrm>
            <a:off x="6453292" y="1620494"/>
            <a:ext cx="2276793" cy="2353003"/>
          </a:xfrm>
          <a:prstGeom prst="rect">
            <a:avLst/>
          </a:prstGeom>
        </p:spPr>
      </p:pic>
      <p:sp>
        <p:nvSpPr>
          <p:cNvPr id="4" name="Rectangle 3">
            <a:extLst>
              <a:ext uri="{FF2B5EF4-FFF2-40B4-BE49-F238E27FC236}">
                <a16:creationId xmlns:a16="http://schemas.microsoft.com/office/drawing/2014/main" id="{D1B06127-1871-42B8-BCBB-A613ECEDE5B2}"/>
              </a:ext>
            </a:extLst>
          </p:cNvPr>
          <p:cNvSpPr/>
          <p:nvPr/>
        </p:nvSpPr>
        <p:spPr>
          <a:xfrm>
            <a:off x="6453292" y="2657132"/>
            <a:ext cx="1395308"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AEB6F833-0419-4BC1-832A-ADC89BE82AFD}"/>
              </a:ext>
            </a:extLst>
          </p:cNvPr>
          <p:cNvSpPr/>
          <p:nvPr/>
        </p:nvSpPr>
        <p:spPr>
          <a:xfrm>
            <a:off x="6453292" y="1600200"/>
            <a:ext cx="480908" cy="39887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2EC5CDB1-C194-4763-9498-4C7F53FBE7E7}"/>
              </a:ext>
            </a:extLst>
          </p:cNvPr>
          <p:cNvPicPr>
            <a:picLocks noChangeAspect="1"/>
          </p:cNvPicPr>
          <p:nvPr/>
        </p:nvPicPr>
        <p:blipFill>
          <a:blip r:embed="rId4"/>
          <a:stretch>
            <a:fillRect/>
          </a:stretch>
        </p:blipFill>
        <p:spPr>
          <a:xfrm>
            <a:off x="457200" y="4241092"/>
            <a:ext cx="4073354" cy="2072812"/>
          </a:xfrm>
          <a:prstGeom prst="rect">
            <a:avLst/>
          </a:prstGeom>
        </p:spPr>
      </p:pic>
      <p:sp>
        <p:nvSpPr>
          <p:cNvPr id="10" name="Rectangle 9">
            <a:extLst>
              <a:ext uri="{FF2B5EF4-FFF2-40B4-BE49-F238E27FC236}">
                <a16:creationId xmlns:a16="http://schemas.microsoft.com/office/drawing/2014/main" id="{A502657C-956A-4016-B517-06B48DE47E02}"/>
              </a:ext>
            </a:extLst>
          </p:cNvPr>
          <p:cNvSpPr/>
          <p:nvPr/>
        </p:nvSpPr>
        <p:spPr>
          <a:xfrm>
            <a:off x="457200" y="4724400"/>
            <a:ext cx="14478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842C0DF4-62AB-466E-873E-F235FB6F189C}"/>
              </a:ext>
            </a:extLst>
          </p:cNvPr>
          <p:cNvSpPr/>
          <p:nvPr/>
        </p:nvSpPr>
        <p:spPr>
          <a:xfrm>
            <a:off x="457200" y="4953000"/>
            <a:ext cx="14478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0238E864-83F0-470C-B235-326BE586FE8F}"/>
              </a:ext>
            </a:extLst>
          </p:cNvPr>
          <p:cNvSpPr/>
          <p:nvPr/>
        </p:nvSpPr>
        <p:spPr>
          <a:xfrm>
            <a:off x="457200" y="5181600"/>
            <a:ext cx="1447800" cy="25470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362F39E6-8714-42A6-9ACE-FF8A9A26238F}"/>
              </a:ext>
            </a:extLst>
          </p:cNvPr>
          <p:cNvSpPr/>
          <p:nvPr/>
        </p:nvSpPr>
        <p:spPr>
          <a:xfrm>
            <a:off x="1066800" y="6031045"/>
            <a:ext cx="1219200" cy="12223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DACFA72D-7225-4901-911B-1316FABCB146}"/>
              </a:ext>
            </a:extLst>
          </p:cNvPr>
          <p:cNvSpPr/>
          <p:nvPr/>
        </p:nvSpPr>
        <p:spPr>
          <a:xfrm>
            <a:off x="1066800" y="6158915"/>
            <a:ext cx="1219200" cy="14981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263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par>
                          <p:cTn id="47" fill="hold">
                            <p:stCondLst>
                              <p:cond delay="1500"/>
                            </p:stCondLst>
                            <p:childTnLst>
                              <p:par>
                                <p:cTn id="48" presetID="2" presetClass="entr" presetSubtype="4"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2000"/>
                            </p:stCondLst>
                            <p:childTnLst>
                              <p:par>
                                <p:cTn id="53" presetID="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Effect transition="in" filter="fade">
                                      <p:cBhvr>
                                        <p:cTn id="61"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12"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Patient Search</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Enter patient name</a:t>
            </a:r>
          </a:p>
          <a:p>
            <a:r>
              <a:rPr lang="en-US" dirty="0"/>
              <a:t>Resulting pop-up</a:t>
            </a:r>
          </a:p>
          <a:p>
            <a:r>
              <a:rPr lang="en-US" dirty="0"/>
              <a:t>Filters on left pane</a:t>
            </a:r>
          </a:p>
          <a:p>
            <a:r>
              <a:rPr lang="en-US" dirty="0"/>
              <a:t>Select desired patient from list</a:t>
            </a:r>
          </a:p>
        </p:txBody>
      </p:sp>
      <p:pic>
        <p:nvPicPr>
          <p:cNvPr id="2" name="Picture 1">
            <a:extLst>
              <a:ext uri="{FF2B5EF4-FFF2-40B4-BE49-F238E27FC236}">
                <a16:creationId xmlns:a16="http://schemas.microsoft.com/office/drawing/2014/main" id="{05173B27-2B28-4FD8-A4DE-95824DD5CCDF}"/>
              </a:ext>
            </a:extLst>
          </p:cNvPr>
          <p:cNvPicPr>
            <a:picLocks noChangeAspect="1"/>
          </p:cNvPicPr>
          <p:nvPr/>
        </p:nvPicPr>
        <p:blipFill>
          <a:blip r:embed="rId3"/>
          <a:stretch>
            <a:fillRect/>
          </a:stretch>
        </p:blipFill>
        <p:spPr>
          <a:xfrm>
            <a:off x="4953000" y="1752600"/>
            <a:ext cx="3543795" cy="362001"/>
          </a:xfrm>
          <a:prstGeom prst="rect">
            <a:avLst/>
          </a:prstGeom>
        </p:spPr>
      </p:pic>
      <p:pic>
        <p:nvPicPr>
          <p:cNvPr id="3" name="Picture 2">
            <a:extLst>
              <a:ext uri="{FF2B5EF4-FFF2-40B4-BE49-F238E27FC236}">
                <a16:creationId xmlns:a16="http://schemas.microsoft.com/office/drawing/2014/main" id="{DC8C76D5-F068-4654-9035-B08D84D681CB}"/>
              </a:ext>
            </a:extLst>
          </p:cNvPr>
          <p:cNvPicPr>
            <a:picLocks noChangeAspect="1"/>
          </p:cNvPicPr>
          <p:nvPr/>
        </p:nvPicPr>
        <p:blipFill>
          <a:blip r:embed="rId4"/>
          <a:stretch>
            <a:fillRect/>
          </a:stretch>
        </p:blipFill>
        <p:spPr>
          <a:xfrm>
            <a:off x="457200" y="3963066"/>
            <a:ext cx="6096000" cy="2163097"/>
          </a:xfrm>
          <a:prstGeom prst="rect">
            <a:avLst/>
          </a:prstGeom>
        </p:spPr>
      </p:pic>
      <p:sp>
        <p:nvSpPr>
          <p:cNvPr id="4" name="Rectangle 3">
            <a:extLst>
              <a:ext uri="{FF2B5EF4-FFF2-40B4-BE49-F238E27FC236}">
                <a16:creationId xmlns:a16="http://schemas.microsoft.com/office/drawing/2014/main" id="{0B97648C-E132-4B2C-A5C3-E63CDC496E84}"/>
              </a:ext>
            </a:extLst>
          </p:cNvPr>
          <p:cNvSpPr/>
          <p:nvPr/>
        </p:nvSpPr>
        <p:spPr>
          <a:xfrm>
            <a:off x="457200" y="4191000"/>
            <a:ext cx="1371600" cy="19351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85288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Tabs</a:t>
            </a:r>
            <a:br>
              <a:rPr lang="en-US" dirty="0"/>
            </a:br>
            <a:r>
              <a:rPr lang="en-US" sz="3600" dirty="0"/>
              <a:t>“Unassigned”</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The starting point to “Sign Up” for patients</a:t>
            </a:r>
          </a:p>
          <a:p>
            <a:r>
              <a:rPr lang="en-US" sz="2400" dirty="0"/>
              <a:t>A Patient Box</a:t>
            </a:r>
          </a:p>
          <a:p>
            <a:r>
              <a:rPr lang="en-US" sz="2400" dirty="0"/>
              <a:t>Pt name/Age/Gender/Chief Complaint (if any)</a:t>
            </a:r>
          </a:p>
          <a:p>
            <a:r>
              <a:rPr lang="en-US" sz="2400" dirty="0"/>
              <a:t>Status</a:t>
            </a:r>
          </a:p>
          <a:p>
            <a:r>
              <a:rPr lang="en-US" sz="2400" dirty="0"/>
              <a:t>Registration Status/Visit #/Stated reason for visit</a:t>
            </a:r>
          </a:p>
          <a:p>
            <a:endParaRPr lang="en-US" sz="2800" dirty="0"/>
          </a:p>
        </p:txBody>
      </p:sp>
      <p:pic>
        <p:nvPicPr>
          <p:cNvPr id="4" name="Picture 3">
            <a:extLst>
              <a:ext uri="{FF2B5EF4-FFF2-40B4-BE49-F238E27FC236}">
                <a16:creationId xmlns:a16="http://schemas.microsoft.com/office/drawing/2014/main" id="{883B9731-5935-4A6F-96C1-8C0734890D55}"/>
              </a:ext>
            </a:extLst>
          </p:cNvPr>
          <p:cNvPicPr>
            <a:picLocks noChangeAspect="1"/>
          </p:cNvPicPr>
          <p:nvPr/>
        </p:nvPicPr>
        <p:blipFill>
          <a:blip r:embed="rId3"/>
          <a:stretch>
            <a:fillRect/>
          </a:stretch>
        </p:blipFill>
        <p:spPr>
          <a:xfrm>
            <a:off x="457200" y="4465995"/>
            <a:ext cx="8229600" cy="1660167"/>
          </a:xfrm>
          <a:prstGeom prst="rect">
            <a:avLst/>
          </a:prstGeom>
        </p:spPr>
      </p:pic>
      <p:sp>
        <p:nvSpPr>
          <p:cNvPr id="7" name="Rectangle 6">
            <a:extLst>
              <a:ext uri="{FF2B5EF4-FFF2-40B4-BE49-F238E27FC236}">
                <a16:creationId xmlns:a16="http://schemas.microsoft.com/office/drawing/2014/main" id="{494F2AC1-D9A4-45B7-A1BB-981501037B5E}"/>
              </a:ext>
            </a:extLst>
          </p:cNvPr>
          <p:cNvSpPr/>
          <p:nvPr/>
        </p:nvSpPr>
        <p:spPr>
          <a:xfrm>
            <a:off x="2057400" y="4465994"/>
            <a:ext cx="1676400" cy="18220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A9DCA91-FEC7-453B-B6E1-970476348614}"/>
              </a:ext>
            </a:extLst>
          </p:cNvPr>
          <p:cNvSpPr/>
          <p:nvPr/>
        </p:nvSpPr>
        <p:spPr>
          <a:xfrm>
            <a:off x="457200" y="4648200"/>
            <a:ext cx="8229600" cy="609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594D870-5B83-4C61-8305-8C794766209E}"/>
              </a:ext>
            </a:extLst>
          </p:cNvPr>
          <p:cNvSpPr/>
          <p:nvPr/>
        </p:nvSpPr>
        <p:spPr>
          <a:xfrm>
            <a:off x="457200" y="4648200"/>
            <a:ext cx="3124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DD6CFE3A-FFF8-46AB-BD22-E724929B5F91}"/>
              </a:ext>
            </a:extLst>
          </p:cNvPr>
          <p:cNvSpPr/>
          <p:nvPr/>
        </p:nvSpPr>
        <p:spPr>
          <a:xfrm>
            <a:off x="457200" y="4800600"/>
            <a:ext cx="609600" cy="4572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5E094026-24BE-4CCE-80C0-11AD0A747BCD}"/>
              </a:ext>
            </a:extLst>
          </p:cNvPr>
          <p:cNvSpPr/>
          <p:nvPr/>
        </p:nvSpPr>
        <p:spPr>
          <a:xfrm>
            <a:off x="1066800" y="4800599"/>
            <a:ext cx="609600" cy="4572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2026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6">
                                            <p:txEl>
                                              <p:pRg st="4" end="4"/>
                                            </p:txEl>
                                          </p:spTgt>
                                        </p:tgtEl>
                                        <p:attrNameLst>
                                          <p:attrName>style.visibility</p:attrName>
                                        </p:attrNameLst>
                                      </p:cBhvr>
                                      <p:to>
                                        <p:strVal val="visible"/>
                                      </p:to>
                                    </p:set>
                                    <p:animEffect transition="in" filter="fade">
                                      <p:cBhvr>
                                        <p:cTn id="4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Tabs</a:t>
            </a:r>
            <a:br>
              <a:rPr lang="en-US" dirty="0"/>
            </a:br>
            <a:r>
              <a:rPr lang="en-US" sz="3600" dirty="0"/>
              <a:t>“Unassigned”</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Provider Signup Box</a:t>
            </a:r>
          </a:p>
          <a:p>
            <a:r>
              <a:rPr lang="en-US" sz="2400" dirty="0"/>
              <a:t>Document Indicator</a:t>
            </a:r>
          </a:p>
          <a:p>
            <a:r>
              <a:rPr lang="en-US" sz="2400" dirty="0"/>
              <a:t>Time since Registered</a:t>
            </a:r>
          </a:p>
        </p:txBody>
      </p:sp>
      <p:pic>
        <p:nvPicPr>
          <p:cNvPr id="4" name="Picture 3">
            <a:extLst>
              <a:ext uri="{FF2B5EF4-FFF2-40B4-BE49-F238E27FC236}">
                <a16:creationId xmlns:a16="http://schemas.microsoft.com/office/drawing/2014/main" id="{883B9731-5935-4A6F-96C1-8C0734890D55}"/>
              </a:ext>
            </a:extLst>
          </p:cNvPr>
          <p:cNvPicPr>
            <a:picLocks noChangeAspect="1"/>
          </p:cNvPicPr>
          <p:nvPr/>
        </p:nvPicPr>
        <p:blipFill>
          <a:blip r:embed="rId3"/>
          <a:stretch>
            <a:fillRect/>
          </a:stretch>
        </p:blipFill>
        <p:spPr>
          <a:xfrm>
            <a:off x="457200" y="4465995"/>
            <a:ext cx="8229600" cy="1660167"/>
          </a:xfrm>
          <a:prstGeom prst="rect">
            <a:avLst/>
          </a:prstGeom>
        </p:spPr>
      </p:pic>
      <p:sp>
        <p:nvSpPr>
          <p:cNvPr id="7" name="Rectangle 6">
            <a:extLst>
              <a:ext uri="{FF2B5EF4-FFF2-40B4-BE49-F238E27FC236}">
                <a16:creationId xmlns:a16="http://schemas.microsoft.com/office/drawing/2014/main" id="{494F2AC1-D9A4-45B7-A1BB-981501037B5E}"/>
              </a:ext>
            </a:extLst>
          </p:cNvPr>
          <p:cNvSpPr/>
          <p:nvPr/>
        </p:nvSpPr>
        <p:spPr>
          <a:xfrm>
            <a:off x="2057400" y="4465994"/>
            <a:ext cx="1676400" cy="18220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A9DCA91-FEC7-453B-B6E1-970476348614}"/>
              </a:ext>
            </a:extLst>
          </p:cNvPr>
          <p:cNvSpPr/>
          <p:nvPr/>
        </p:nvSpPr>
        <p:spPr>
          <a:xfrm>
            <a:off x="457200" y="4648200"/>
            <a:ext cx="8229600" cy="609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0DA29C15-6971-458B-B030-6519CDE9F330}"/>
              </a:ext>
            </a:extLst>
          </p:cNvPr>
          <p:cNvSpPr/>
          <p:nvPr/>
        </p:nvSpPr>
        <p:spPr>
          <a:xfrm>
            <a:off x="1828800" y="4800598"/>
            <a:ext cx="838200" cy="30480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FF0BF177-AE0D-4B4B-8BFB-E7A426ED19DB}"/>
              </a:ext>
            </a:extLst>
          </p:cNvPr>
          <p:cNvSpPr/>
          <p:nvPr/>
        </p:nvSpPr>
        <p:spPr>
          <a:xfrm>
            <a:off x="2667000" y="4952998"/>
            <a:ext cx="609600" cy="22860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534781A6-E9CE-46C9-B03B-56BB808711C1}"/>
              </a:ext>
            </a:extLst>
          </p:cNvPr>
          <p:cNvSpPr/>
          <p:nvPr/>
        </p:nvSpPr>
        <p:spPr>
          <a:xfrm>
            <a:off x="3352800" y="4800597"/>
            <a:ext cx="533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3187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Signing up for Patient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Clicking into Signup Box</a:t>
            </a:r>
          </a:p>
          <a:p>
            <a:r>
              <a:rPr lang="en-US" sz="2800" dirty="0"/>
              <a:t>“Signup”</a:t>
            </a:r>
          </a:p>
          <a:p>
            <a:pPr lvl="1"/>
            <a:r>
              <a:rPr lang="en-US" sz="2400" dirty="0"/>
              <a:t>Inserts your name as responsible provider</a:t>
            </a:r>
          </a:p>
          <a:p>
            <a:pPr lvl="1"/>
            <a:r>
              <a:rPr lang="en-US" sz="2400" dirty="0"/>
              <a:t>Changes the “Status” indicator</a:t>
            </a:r>
          </a:p>
          <a:p>
            <a:pPr lvl="1"/>
            <a:r>
              <a:rPr lang="en-US" sz="2400" dirty="0"/>
              <a:t>Moves the patient to “My List”</a:t>
            </a:r>
          </a:p>
          <a:p>
            <a:r>
              <a:rPr lang="en-US" sz="2800" dirty="0"/>
              <a:t>“Add to My List”</a:t>
            </a:r>
          </a:p>
          <a:p>
            <a:pPr lvl="1"/>
            <a:r>
              <a:rPr lang="en-US" sz="2400" dirty="0"/>
              <a:t>Moves patient to “My List”</a:t>
            </a:r>
          </a:p>
          <a:p>
            <a:pPr lvl="1"/>
            <a:r>
              <a:rPr lang="en-US" sz="2400" dirty="0"/>
              <a:t>Does </a:t>
            </a:r>
            <a:r>
              <a:rPr lang="en-US" sz="2400" b="1" dirty="0"/>
              <a:t>NOT</a:t>
            </a:r>
            <a:r>
              <a:rPr lang="en-US" sz="2400" dirty="0"/>
              <a:t> change status </a:t>
            </a:r>
            <a:r>
              <a:rPr lang="en-US" sz="2400" b="1" dirty="0"/>
              <a:t>or</a:t>
            </a:r>
            <a:r>
              <a:rPr lang="en-US" sz="2400" dirty="0"/>
              <a:t> insert your name</a:t>
            </a:r>
          </a:p>
        </p:txBody>
      </p:sp>
      <p:pic>
        <p:nvPicPr>
          <p:cNvPr id="4" name="Picture 3">
            <a:extLst>
              <a:ext uri="{FF2B5EF4-FFF2-40B4-BE49-F238E27FC236}">
                <a16:creationId xmlns:a16="http://schemas.microsoft.com/office/drawing/2014/main" id="{FB17D37A-4BBD-40CD-AB3E-A2345DCE8661}"/>
              </a:ext>
            </a:extLst>
          </p:cNvPr>
          <p:cNvPicPr>
            <a:picLocks noChangeAspect="1"/>
          </p:cNvPicPr>
          <p:nvPr/>
        </p:nvPicPr>
        <p:blipFill>
          <a:blip r:embed="rId3"/>
          <a:stretch>
            <a:fillRect/>
          </a:stretch>
        </p:blipFill>
        <p:spPr>
          <a:xfrm>
            <a:off x="7095729" y="1600201"/>
            <a:ext cx="1591071" cy="1752600"/>
          </a:xfrm>
          <a:prstGeom prst="rect">
            <a:avLst/>
          </a:prstGeom>
        </p:spPr>
      </p:pic>
      <p:sp>
        <p:nvSpPr>
          <p:cNvPr id="8" name="Rectangle 7">
            <a:extLst>
              <a:ext uri="{FF2B5EF4-FFF2-40B4-BE49-F238E27FC236}">
                <a16:creationId xmlns:a16="http://schemas.microsoft.com/office/drawing/2014/main" id="{8639ACA0-D0E1-4DF8-A979-C46F3D6453A1}"/>
              </a:ext>
            </a:extLst>
          </p:cNvPr>
          <p:cNvSpPr/>
          <p:nvPr/>
        </p:nvSpPr>
        <p:spPr>
          <a:xfrm>
            <a:off x="7095729" y="1905000"/>
            <a:ext cx="752871"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6EFD3392-FEF5-48ED-921C-4F66E43E389D}"/>
              </a:ext>
            </a:extLst>
          </p:cNvPr>
          <p:cNvSpPr/>
          <p:nvPr/>
        </p:nvSpPr>
        <p:spPr>
          <a:xfrm>
            <a:off x="7095729" y="2209800"/>
            <a:ext cx="1133871"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2616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500"/>
                                        <p:tgtEl>
                                          <p:spTgt spid="6">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fade">
                                      <p:cBhvr>
                                        <p:cTn id="34" dur="500"/>
                                        <p:tgtEl>
                                          <p:spTgt spid="6">
                                            <p:txEl>
                                              <p:pRg st="5" end="5"/>
                                            </p:txEl>
                                          </p:spTgt>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6">
                                            <p:txEl>
                                              <p:pRg st="6" end="6"/>
                                            </p:txEl>
                                          </p:spTgt>
                                        </p:tgtEl>
                                        <p:attrNameLst>
                                          <p:attrName>style.visibility</p:attrName>
                                        </p:attrNameLst>
                                      </p:cBhvr>
                                      <p:to>
                                        <p:strVal val="visible"/>
                                      </p:to>
                                    </p:set>
                                    <p:animEffect transition="in" filter="fade">
                                      <p:cBhvr>
                                        <p:cTn id="38" dur="500"/>
                                        <p:tgtEl>
                                          <p:spTgt spid="6">
                                            <p:txEl>
                                              <p:pRg st="6" end="6"/>
                                            </p:txEl>
                                          </p:spTgt>
                                        </p:tgtEl>
                                      </p:cBhvr>
                                    </p:animEffect>
                                  </p:childTnLst>
                                </p:cTn>
                              </p:par>
                            </p:childTnLst>
                          </p:cTn>
                        </p:par>
                        <p:par>
                          <p:cTn id="39" fill="hold">
                            <p:stCondLst>
                              <p:cond delay="1500"/>
                            </p:stCondLst>
                            <p:childTnLst>
                              <p:par>
                                <p:cTn id="40" presetID="10" presetClass="entr" presetSubtype="0" fill="hold" nodeType="after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Disclaimer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Other areas of the patient box will be covered under “My </a:t>
            </a:r>
            <a:r>
              <a:rPr lang="en-US"/>
              <a:t>List” Tab</a:t>
            </a:r>
            <a:r>
              <a:rPr lang="en-US" dirty="0"/>
              <a:t>, when they are more relevant.</a:t>
            </a:r>
          </a:p>
        </p:txBody>
      </p:sp>
    </p:spTree>
    <p:extLst>
      <p:ext uri="{BB962C8B-B14F-4D97-AF65-F5344CB8AC3E}">
        <p14:creationId xmlns:p14="http://schemas.microsoft.com/office/powerpoint/2010/main" val="2542392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Tabs</a:t>
            </a:r>
            <a:br>
              <a:rPr lang="en-US" dirty="0"/>
            </a:br>
            <a:r>
              <a:rPr lang="en-US" sz="3600" dirty="0"/>
              <a:t>“My List”</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Your list of patients (Signed up for, or added)</a:t>
            </a:r>
          </a:p>
          <a:p>
            <a:r>
              <a:rPr lang="en-US" dirty="0"/>
              <a:t>Provider name(s) – MD </a:t>
            </a:r>
            <a:r>
              <a:rPr lang="en-US" b="1" dirty="0"/>
              <a:t>&amp;</a:t>
            </a:r>
            <a:r>
              <a:rPr lang="en-US" dirty="0"/>
              <a:t> Mid Level</a:t>
            </a:r>
          </a:p>
          <a:p>
            <a:r>
              <a:rPr lang="en-US" dirty="0"/>
              <a:t>Indicators – Psych shown here</a:t>
            </a:r>
          </a:p>
          <a:p>
            <a:r>
              <a:rPr lang="en-US" dirty="0"/>
              <a:t>Surveillance Indicators – Sepsis, etc.</a:t>
            </a:r>
          </a:p>
        </p:txBody>
      </p:sp>
      <p:pic>
        <p:nvPicPr>
          <p:cNvPr id="2" name="Picture 1">
            <a:extLst>
              <a:ext uri="{FF2B5EF4-FFF2-40B4-BE49-F238E27FC236}">
                <a16:creationId xmlns:a16="http://schemas.microsoft.com/office/drawing/2014/main" id="{23A766CD-68B6-474D-A1F1-6A41374BE48D}"/>
              </a:ext>
            </a:extLst>
          </p:cNvPr>
          <p:cNvPicPr>
            <a:picLocks noChangeAspect="1"/>
          </p:cNvPicPr>
          <p:nvPr/>
        </p:nvPicPr>
        <p:blipFill>
          <a:blip r:embed="rId3"/>
          <a:stretch>
            <a:fillRect/>
          </a:stretch>
        </p:blipFill>
        <p:spPr>
          <a:xfrm>
            <a:off x="457200" y="4522923"/>
            <a:ext cx="8229600" cy="1603240"/>
          </a:xfrm>
          <a:prstGeom prst="rect">
            <a:avLst/>
          </a:prstGeom>
        </p:spPr>
      </p:pic>
      <p:sp>
        <p:nvSpPr>
          <p:cNvPr id="3" name="Rectangle 2">
            <a:extLst>
              <a:ext uri="{FF2B5EF4-FFF2-40B4-BE49-F238E27FC236}">
                <a16:creationId xmlns:a16="http://schemas.microsoft.com/office/drawing/2014/main" id="{0B19FE78-6E9A-4659-89C9-2865A109DFBA}"/>
              </a:ext>
            </a:extLst>
          </p:cNvPr>
          <p:cNvSpPr/>
          <p:nvPr/>
        </p:nvSpPr>
        <p:spPr>
          <a:xfrm>
            <a:off x="457200" y="4495800"/>
            <a:ext cx="16002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C6C15550-5AEE-41B8-B9B9-1B8302C27422}"/>
              </a:ext>
            </a:extLst>
          </p:cNvPr>
          <p:cNvSpPr/>
          <p:nvPr/>
        </p:nvSpPr>
        <p:spPr>
          <a:xfrm>
            <a:off x="2133600" y="5486400"/>
            <a:ext cx="7620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9D25AE9D-41DC-4EF7-9DB2-D6FDACF29517}"/>
              </a:ext>
            </a:extLst>
          </p:cNvPr>
          <p:cNvSpPr/>
          <p:nvPr/>
        </p:nvSpPr>
        <p:spPr>
          <a:xfrm>
            <a:off x="1447800" y="5410200"/>
            <a:ext cx="609600" cy="533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00BF0D2-638B-4263-B98E-A301F84DA0E2}"/>
              </a:ext>
            </a:extLst>
          </p:cNvPr>
          <p:cNvSpPr/>
          <p:nvPr/>
        </p:nvSpPr>
        <p:spPr>
          <a:xfrm>
            <a:off x="3352800" y="5562600"/>
            <a:ext cx="4572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1980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Tabs</a:t>
            </a:r>
            <a:br>
              <a:rPr lang="en-US" dirty="0"/>
            </a:br>
            <a:r>
              <a:rPr lang="en-US" sz="3600" dirty="0"/>
              <a:t>“My List”</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Your list of patients (Signed up for, or added)</a:t>
            </a:r>
          </a:p>
          <a:p>
            <a:r>
              <a:rPr lang="en-US" dirty="0"/>
              <a:t>Communication tool</a:t>
            </a:r>
          </a:p>
          <a:p>
            <a:r>
              <a:rPr lang="en-US" dirty="0"/>
              <a:t>Quick Link to “Orders”</a:t>
            </a:r>
          </a:p>
          <a:p>
            <a:r>
              <a:rPr lang="en-US" dirty="0"/>
              <a:t>Order Result Indicator</a:t>
            </a:r>
          </a:p>
        </p:txBody>
      </p:sp>
      <p:pic>
        <p:nvPicPr>
          <p:cNvPr id="2" name="Picture 1">
            <a:extLst>
              <a:ext uri="{FF2B5EF4-FFF2-40B4-BE49-F238E27FC236}">
                <a16:creationId xmlns:a16="http://schemas.microsoft.com/office/drawing/2014/main" id="{23A766CD-68B6-474D-A1F1-6A41374BE48D}"/>
              </a:ext>
            </a:extLst>
          </p:cNvPr>
          <p:cNvPicPr>
            <a:picLocks noChangeAspect="1"/>
          </p:cNvPicPr>
          <p:nvPr/>
        </p:nvPicPr>
        <p:blipFill>
          <a:blip r:embed="rId3"/>
          <a:stretch>
            <a:fillRect/>
          </a:stretch>
        </p:blipFill>
        <p:spPr>
          <a:xfrm>
            <a:off x="457200" y="4522923"/>
            <a:ext cx="8229600" cy="1603240"/>
          </a:xfrm>
          <a:prstGeom prst="rect">
            <a:avLst/>
          </a:prstGeom>
        </p:spPr>
      </p:pic>
      <p:sp>
        <p:nvSpPr>
          <p:cNvPr id="3" name="Rectangle 2">
            <a:extLst>
              <a:ext uri="{FF2B5EF4-FFF2-40B4-BE49-F238E27FC236}">
                <a16:creationId xmlns:a16="http://schemas.microsoft.com/office/drawing/2014/main" id="{0B19FE78-6E9A-4659-89C9-2865A109DFBA}"/>
              </a:ext>
            </a:extLst>
          </p:cNvPr>
          <p:cNvSpPr/>
          <p:nvPr/>
        </p:nvSpPr>
        <p:spPr>
          <a:xfrm>
            <a:off x="457200" y="4495800"/>
            <a:ext cx="16002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C6C15550-5AEE-41B8-B9B9-1B8302C27422}"/>
              </a:ext>
            </a:extLst>
          </p:cNvPr>
          <p:cNvSpPr/>
          <p:nvPr/>
        </p:nvSpPr>
        <p:spPr>
          <a:xfrm>
            <a:off x="3962400" y="5448300"/>
            <a:ext cx="609600" cy="4953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9D25AE9D-41DC-4EF7-9DB2-D6FDACF29517}"/>
              </a:ext>
            </a:extLst>
          </p:cNvPr>
          <p:cNvSpPr/>
          <p:nvPr/>
        </p:nvSpPr>
        <p:spPr>
          <a:xfrm>
            <a:off x="4572000" y="5444601"/>
            <a:ext cx="304800" cy="34659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00BF0D2-638B-4263-B98E-A301F84DA0E2}"/>
              </a:ext>
            </a:extLst>
          </p:cNvPr>
          <p:cNvSpPr/>
          <p:nvPr/>
        </p:nvSpPr>
        <p:spPr>
          <a:xfrm>
            <a:off x="4901952" y="4873101"/>
            <a:ext cx="3784847"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3964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3" end="3"/>
                                            </p:txEl>
                                          </p:spTgt>
                                        </p:tgtEl>
                                        <p:attrNameLst>
                                          <p:attrName>style.visibility</p:attrName>
                                        </p:attrNameLst>
                                      </p:cBhvr>
                                      <p:to>
                                        <p:strVal val="visible"/>
                                      </p:to>
                                    </p:set>
                                    <p:animEffect transition="in" filter="fade">
                                      <p:cBhvr>
                                        <p:cTn id="3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Order Result Indicator</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sz="2800" dirty="0"/>
              <a:t>All Orders will generate a Button</a:t>
            </a:r>
          </a:p>
          <a:p>
            <a:pPr lvl="1"/>
            <a:r>
              <a:rPr lang="en-US" sz="2400" dirty="0"/>
              <a:t>Grey (not resulted)</a:t>
            </a:r>
          </a:p>
          <a:p>
            <a:pPr lvl="1"/>
            <a:r>
              <a:rPr lang="en-US" sz="2400" dirty="0"/>
              <a:t>Colored (at least partially resulted)</a:t>
            </a:r>
          </a:p>
          <a:p>
            <a:pPr lvl="1"/>
            <a:r>
              <a:rPr lang="en-US" sz="2400" dirty="0"/>
              <a:t>Color coded (Lab) for </a:t>
            </a:r>
            <a:r>
              <a:rPr lang="en-US" sz="2400" dirty="0">
                <a:solidFill>
                  <a:srgbClr val="FFFF00"/>
                </a:solidFill>
              </a:rPr>
              <a:t>abnormal</a:t>
            </a:r>
            <a:r>
              <a:rPr lang="en-US" sz="2400" dirty="0"/>
              <a:t>/</a:t>
            </a:r>
            <a:r>
              <a:rPr lang="en-US" sz="2400" dirty="0">
                <a:solidFill>
                  <a:srgbClr val="FF0000"/>
                </a:solidFill>
              </a:rPr>
              <a:t>Critical</a:t>
            </a:r>
          </a:p>
          <a:p>
            <a:r>
              <a:rPr lang="en-US" sz="2400" dirty="0"/>
              <a:t>Clicking on any button results in “Results” window</a:t>
            </a:r>
          </a:p>
          <a:p>
            <a:r>
              <a:rPr lang="en-US" sz="2400" dirty="0"/>
              <a:t>Orders without results can be reviewed for their status</a:t>
            </a:r>
          </a:p>
          <a:p>
            <a:endParaRPr lang="en-US" dirty="0"/>
          </a:p>
        </p:txBody>
      </p:sp>
      <p:pic>
        <p:nvPicPr>
          <p:cNvPr id="2" name="Picture 1">
            <a:extLst>
              <a:ext uri="{FF2B5EF4-FFF2-40B4-BE49-F238E27FC236}">
                <a16:creationId xmlns:a16="http://schemas.microsoft.com/office/drawing/2014/main" id="{9A9B6B2E-AA82-4831-9ECA-AD0548499AF1}"/>
              </a:ext>
            </a:extLst>
          </p:cNvPr>
          <p:cNvPicPr>
            <a:picLocks noChangeAspect="1"/>
          </p:cNvPicPr>
          <p:nvPr/>
        </p:nvPicPr>
        <p:blipFill>
          <a:blip r:embed="rId3"/>
          <a:stretch>
            <a:fillRect/>
          </a:stretch>
        </p:blipFill>
        <p:spPr>
          <a:xfrm>
            <a:off x="6996544" y="1600200"/>
            <a:ext cx="1690255" cy="762000"/>
          </a:xfrm>
          <a:prstGeom prst="rect">
            <a:avLst/>
          </a:prstGeom>
        </p:spPr>
      </p:pic>
      <p:sp>
        <p:nvSpPr>
          <p:cNvPr id="3" name="Rectangle 2">
            <a:extLst>
              <a:ext uri="{FF2B5EF4-FFF2-40B4-BE49-F238E27FC236}">
                <a16:creationId xmlns:a16="http://schemas.microsoft.com/office/drawing/2014/main" id="{7E2ED2A8-CB6B-424A-A29E-2B214A10B23A}"/>
              </a:ext>
            </a:extLst>
          </p:cNvPr>
          <p:cNvSpPr/>
          <p:nvPr/>
        </p:nvSpPr>
        <p:spPr>
          <a:xfrm>
            <a:off x="7162800" y="1828800"/>
            <a:ext cx="8382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8C299071-4845-4F67-8AC2-877D6745356C}"/>
              </a:ext>
            </a:extLst>
          </p:cNvPr>
          <p:cNvPicPr>
            <a:picLocks noChangeAspect="1"/>
          </p:cNvPicPr>
          <p:nvPr/>
        </p:nvPicPr>
        <p:blipFill>
          <a:blip r:embed="rId4"/>
          <a:stretch>
            <a:fillRect/>
          </a:stretch>
        </p:blipFill>
        <p:spPr>
          <a:xfrm>
            <a:off x="457200" y="4267200"/>
            <a:ext cx="4478434" cy="1935163"/>
          </a:xfrm>
          <a:prstGeom prst="rect">
            <a:avLst/>
          </a:prstGeom>
        </p:spPr>
      </p:pic>
      <p:sp>
        <p:nvSpPr>
          <p:cNvPr id="7" name="Rectangle 6">
            <a:extLst>
              <a:ext uri="{FF2B5EF4-FFF2-40B4-BE49-F238E27FC236}">
                <a16:creationId xmlns:a16="http://schemas.microsoft.com/office/drawing/2014/main" id="{AEB96149-8EA3-4E43-ADED-E451A5CD38F6}"/>
              </a:ext>
            </a:extLst>
          </p:cNvPr>
          <p:cNvSpPr/>
          <p:nvPr/>
        </p:nvSpPr>
        <p:spPr>
          <a:xfrm>
            <a:off x="457200" y="5867400"/>
            <a:ext cx="4478434"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3621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6">
                                            <p:txEl>
                                              <p:pRg st="4" end="4"/>
                                            </p:txEl>
                                          </p:spTgt>
                                        </p:tgtEl>
                                        <p:attrNameLst>
                                          <p:attrName>style.visibility</p:attrName>
                                        </p:attrNameLst>
                                      </p:cBhvr>
                                      <p:to>
                                        <p:strVal val="visible"/>
                                      </p:to>
                                    </p:set>
                                    <p:animEffect transition="in" filter="fade">
                                      <p:cBhvr>
                                        <p:cTn id="30" dur="500"/>
                                        <p:tgtEl>
                                          <p:spTgt spid="6">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6">
                                            <p:txEl>
                                              <p:pRg st="5" end="5"/>
                                            </p:txEl>
                                          </p:spTgt>
                                        </p:tgtEl>
                                        <p:attrNameLst>
                                          <p:attrName>style.visibility</p:attrName>
                                        </p:attrNameLst>
                                      </p:cBhvr>
                                      <p:to>
                                        <p:strVal val="visible"/>
                                      </p:to>
                                    </p:set>
                                    <p:animEffect transition="in" filter="fade">
                                      <p:cBhvr>
                                        <p:cTn id="40"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Additional Tabs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“ED All”</a:t>
            </a:r>
          </a:p>
          <a:p>
            <a:pPr lvl="1"/>
            <a:r>
              <a:rPr lang="en-US" sz="2000" dirty="0"/>
              <a:t>All ED patients on one list</a:t>
            </a:r>
          </a:p>
          <a:p>
            <a:r>
              <a:rPr lang="en-US" sz="2400" dirty="0"/>
              <a:t>“Recently Accessed”</a:t>
            </a:r>
          </a:p>
          <a:p>
            <a:pPr lvl="1"/>
            <a:r>
              <a:rPr lang="en-US" sz="2000" dirty="0"/>
              <a:t>Charts you have opened (Last 72 hours?)</a:t>
            </a:r>
          </a:p>
          <a:p>
            <a:pPr lvl="1"/>
            <a:r>
              <a:rPr lang="en-US" sz="2000" dirty="0"/>
              <a:t>Useful to review charts from previous shifts</a:t>
            </a:r>
          </a:p>
          <a:p>
            <a:r>
              <a:rPr lang="en-US" sz="2000" dirty="0"/>
              <a:t>“More Lists”</a:t>
            </a:r>
          </a:p>
          <a:p>
            <a:pPr lvl="1"/>
            <a:r>
              <a:rPr lang="en-US" sz="1800" dirty="0"/>
              <a:t>See Additional Functions (next)</a:t>
            </a:r>
          </a:p>
        </p:txBody>
      </p:sp>
      <p:pic>
        <p:nvPicPr>
          <p:cNvPr id="3" name="Picture 2">
            <a:extLst>
              <a:ext uri="{FF2B5EF4-FFF2-40B4-BE49-F238E27FC236}">
                <a16:creationId xmlns:a16="http://schemas.microsoft.com/office/drawing/2014/main" id="{9827AB27-BA4C-4D44-A449-0A08A8CA0E8E}"/>
              </a:ext>
            </a:extLst>
          </p:cNvPr>
          <p:cNvPicPr>
            <a:picLocks noChangeAspect="1"/>
          </p:cNvPicPr>
          <p:nvPr/>
        </p:nvPicPr>
        <p:blipFill>
          <a:blip r:embed="rId3"/>
          <a:stretch>
            <a:fillRect/>
          </a:stretch>
        </p:blipFill>
        <p:spPr>
          <a:xfrm>
            <a:off x="456487" y="4522776"/>
            <a:ext cx="8230313" cy="1603387"/>
          </a:xfrm>
          <a:prstGeom prst="rect">
            <a:avLst/>
          </a:prstGeom>
        </p:spPr>
      </p:pic>
      <p:sp>
        <p:nvSpPr>
          <p:cNvPr id="4" name="Rectangle 3">
            <a:extLst>
              <a:ext uri="{FF2B5EF4-FFF2-40B4-BE49-F238E27FC236}">
                <a16:creationId xmlns:a16="http://schemas.microsoft.com/office/drawing/2014/main" id="{1A681D59-9FDA-4E7C-83B5-555441A33400}"/>
              </a:ext>
            </a:extLst>
          </p:cNvPr>
          <p:cNvSpPr/>
          <p:nvPr/>
        </p:nvSpPr>
        <p:spPr>
          <a:xfrm>
            <a:off x="3657600" y="4495800"/>
            <a:ext cx="16002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5B8EDD5B-B077-448A-BAD6-CC94FCA98B2A}"/>
              </a:ext>
            </a:extLst>
          </p:cNvPr>
          <p:cNvSpPr/>
          <p:nvPr/>
        </p:nvSpPr>
        <p:spPr>
          <a:xfrm>
            <a:off x="5257800" y="4495800"/>
            <a:ext cx="16002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F68905D4-C87B-46FD-BF95-D72E45E3DECD}"/>
              </a:ext>
            </a:extLst>
          </p:cNvPr>
          <p:cNvSpPr/>
          <p:nvPr/>
        </p:nvSpPr>
        <p:spPr>
          <a:xfrm>
            <a:off x="6858000" y="4495800"/>
            <a:ext cx="16002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4734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fade">
                                      <p:cBhvr>
                                        <p:cTn id="34" dur="5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6">
                                            <p:txEl>
                                              <p:pRg st="5" end="5"/>
                                            </p:txEl>
                                          </p:spTgt>
                                        </p:tgtEl>
                                        <p:attrNameLst>
                                          <p:attrName>style.visibility</p:attrName>
                                        </p:attrNameLst>
                                      </p:cBhvr>
                                      <p:to>
                                        <p:strVal val="visible"/>
                                      </p:to>
                                    </p:set>
                                    <p:animEffect transition="in" filter="fade">
                                      <p:cBhvr>
                                        <p:cTn id="44" dur="500"/>
                                        <p:tgtEl>
                                          <p:spTgt spid="6">
                                            <p:txEl>
                                              <p:pRg st="5" end="5"/>
                                            </p:txEl>
                                          </p:spTgt>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6">
                                            <p:txEl>
                                              <p:pRg st="6" end="6"/>
                                            </p:txEl>
                                          </p:spTgt>
                                        </p:tgtEl>
                                        <p:attrNameLst>
                                          <p:attrName>style.visibility</p:attrName>
                                        </p:attrNameLst>
                                      </p:cBhvr>
                                      <p:to>
                                        <p:strVal val="visible"/>
                                      </p:to>
                                    </p:set>
                                    <p:animEffect transition="in" filter="fade">
                                      <p:cBhvr>
                                        <p:cTn id="48"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Additional Functions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fontScale="92500" lnSpcReduction="10000"/>
          </a:bodyPr>
          <a:lstStyle/>
          <a:p>
            <a:r>
              <a:rPr lang="en-US" dirty="0"/>
              <a:t>Selected Tabs have Drop arrows</a:t>
            </a:r>
          </a:p>
          <a:p>
            <a:pPr lvl="1"/>
            <a:r>
              <a:rPr lang="en-US" dirty="0"/>
              <a:t>Menus include</a:t>
            </a:r>
          </a:p>
          <a:p>
            <a:pPr lvl="2"/>
            <a:r>
              <a:rPr lang="en-US" dirty="0"/>
              <a:t>Sort Tracker (3 levels of sorting)</a:t>
            </a:r>
          </a:p>
          <a:p>
            <a:pPr lvl="2"/>
            <a:r>
              <a:rPr lang="en-US" dirty="0"/>
              <a:t>Show Empty Stations (Displays empty patient locations)</a:t>
            </a:r>
          </a:p>
          <a:p>
            <a:pPr lvl="3"/>
            <a:r>
              <a:rPr lang="en-US" dirty="0"/>
              <a:t>Not available on “My List”</a:t>
            </a:r>
          </a:p>
          <a:p>
            <a:r>
              <a:rPr lang="en-US" dirty="0"/>
              <a:t>More Lists</a:t>
            </a:r>
          </a:p>
          <a:p>
            <a:pPr lvl="1"/>
            <a:r>
              <a:rPr lang="en-US" dirty="0"/>
              <a:t>Discharged patients (yours or all)</a:t>
            </a:r>
          </a:p>
          <a:p>
            <a:pPr lvl="1"/>
            <a:r>
              <a:rPr lang="en-US" dirty="0"/>
              <a:t>Single line view of department</a:t>
            </a:r>
          </a:p>
          <a:p>
            <a:pPr lvl="1"/>
            <a:r>
              <a:rPr lang="en-US" dirty="0"/>
              <a:t>Inpatient location lists</a:t>
            </a:r>
          </a:p>
          <a:p>
            <a:pPr lvl="1"/>
            <a:r>
              <a:rPr lang="en-US" dirty="0"/>
              <a:t>ED Transfer List</a:t>
            </a:r>
          </a:p>
          <a:p>
            <a:endParaRPr lang="en-US" dirty="0"/>
          </a:p>
        </p:txBody>
      </p:sp>
      <p:pic>
        <p:nvPicPr>
          <p:cNvPr id="2" name="Picture 1">
            <a:extLst>
              <a:ext uri="{FF2B5EF4-FFF2-40B4-BE49-F238E27FC236}">
                <a16:creationId xmlns:a16="http://schemas.microsoft.com/office/drawing/2014/main" id="{C0B0E092-2FFA-4BAE-BEAB-CB87CF6A571C}"/>
              </a:ext>
            </a:extLst>
          </p:cNvPr>
          <p:cNvPicPr>
            <a:picLocks noChangeAspect="1"/>
          </p:cNvPicPr>
          <p:nvPr/>
        </p:nvPicPr>
        <p:blipFill>
          <a:blip r:embed="rId3"/>
          <a:stretch>
            <a:fillRect/>
          </a:stretch>
        </p:blipFill>
        <p:spPr>
          <a:xfrm>
            <a:off x="6400800" y="1600201"/>
            <a:ext cx="2286000" cy="610368"/>
          </a:xfrm>
          <a:prstGeom prst="rect">
            <a:avLst/>
          </a:prstGeom>
        </p:spPr>
      </p:pic>
      <p:sp>
        <p:nvSpPr>
          <p:cNvPr id="3" name="Rectangle 2">
            <a:extLst>
              <a:ext uri="{FF2B5EF4-FFF2-40B4-BE49-F238E27FC236}">
                <a16:creationId xmlns:a16="http://schemas.microsoft.com/office/drawing/2014/main" id="{E11EFF90-4E25-4327-A391-BE940EAF1DBD}"/>
              </a:ext>
            </a:extLst>
          </p:cNvPr>
          <p:cNvSpPr/>
          <p:nvPr/>
        </p:nvSpPr>
        <p:spPr>
          <a:xfrm>
            <a:off x="7924800" y="1600200"/>
            <a:ext cx="228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C25EB1F0-A5FA-410F-8D08-D5EB8D4F38A9}"/>
              </a:ext>
            </a:extLst>
          </p:cNvPr>
          <p:cNvPicPr>
            <a:picLocks noChangeAspect="1"/>
          </p:cNvPicPr>
          <p:nvPr/>
        </p:nvPicPr>
        <p:blipFill>
          <a:blip r:embed="rId4"/>
          <a:stretch>
            <a:fillRect/>
          </a:stretch>
        </p:blipFill>
        <p:spPr>
          <a:xfrm>
            <a:off x="7526496" y="3657600"/>
            <a:ext cx="1160304" cy="1376039"/>
          </a:xfrm>
          <a:prstGeom prst="rect">
            <a:avLst/>
          </a:prstGeom>
        </p:spPr>
      </p:pic>
      <p:sp>
        <p:nvSpPr>
          <p:cNvPr id="7" name="Rectangle 6">
            <a:extLst>
              <a:ext uri="{FF2B5EF4-FFF2-40B4-BE49-F238E27FC236}">
                <a16:creationId xmlns:a16="http://schemas.microsoft.com/office/drawing/2014/main" id="{527FCF91-0EBD-45B8-B377-FE2EFCE4CBA2}"/>
              </a:ext>
            </a:extLst>
          </p:cNvPr>
          <p:cNvSpPr/>
          <p:nvPr/>
        </p:nvSpPr>
        <p:spPr>
          <a:xfrm>
            <a:off x="7848600" y="3657600"/>
            <a:ext cx="228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4184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500"/>
                                        <p:tgtEl>
                                          <p:spTgt spid="6">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6">
                                            <p:txEl>
                                              <p:pRg st="5" end="5"/>
                                            </p:txEl>
                                          </p:spTgt>
                                        </p:tgtEl>
                                        <p:attrNameLst>
                                          <p:attrName>style.visibility</p:attrName>
                                        </p:attrNameLst>
                                      </p:cBhvr>
                                      <p:to>
                                        <p:strVal val="visible"/>
                                      </p:to>
                                    </p:set>
                                    <p:animEffect transition="in" filter="fade">
                                      <p:cBhvr>
                                        <p:cTn id="34" dur="500"/>
                                        <p:tgtEl>
                                          <p:spTgt spid="6">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6">
                                            <p:txEl>
                                              <p:pRg st="6" end="6"/>
                                            </p:txEl>
                                          </p:spTgt>
                                        </p:tgtEl>
                                        <p:attrNameLst>
                                          <p:attrName>style.visibility</p:attrName>
                                        </p:attrNameLst>
                                      </p:cBhvr>
                                      <p:to>
                                        <p:strVal val="visible"/>
                                      </p:to>
                                    </p:set>
                                    <p:animEffect transition="in" filter="fade">
                                      <p:cBhvr>
                                        <p:cTn id="44" dur="500"/>
                                        <p:tgtEl>
                                          <p:spTgt spid="6">
                                            <p:txEl>
                                              <p:pRg st="6" end="6"/>
                                            </p:txEl>
                                          </p:spTgt>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6">
                                            <p:txEl>
                                              <p:pRg st="7" end="7"/>
                                            </p:txEl>
                                          </p:spTgt>
                                        </p:tgtEl>
                                        <p:attrNameLst>
                                          <p:attrName>style.visibility</p:attrName>
                                        </p:attrNameLst>
                                      </p:cBhvr>
                                      <p:to>
                                        <p:strVal val="visible"/>
                                      </p:to>
                                    </p:set>
                                    <p:animEffect transition="in" filter="fade">
                                      <p:cBhvr>
                                        <p:cTn id="48" dur="500"/>
                                        <p:tgtEl>
                                          <p:spTgt spid="6">
                                            <p:txEl>
                                              <p:pRg st="7" end="7"/>
                                            </p:txEl>
                                          </p:spTgt>
                                        </p:tgtEl>
                                      </p:cBhvr>
                                    </p:animEffect>
                                  </p:childTnLst>
                                </p:cTn>
                              </p:par>
                            </p:childTnLst>
                          </p:cTn>
                        </p:par>
                        <p:par>
                          <p:cTn id="49" fill="hold">
                            <p:stCondLst>
                              <p:cond delay="1500"/>
                            </p:stCondLst>
                            <p:childTnLst>
                              <p:par>
                                <p:cTn id="50" presetID="10" presetClass="entr" presetSubtype="0" fill="hold" nodeType="after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fade">
                                      <p:cBhvr>
                                        <p:cTn id="52" dur="500"/>
                                        <p:tgtEl>
                                          <p:spTgt spid="6">
                                            <p:txEl>
                                              <p:pRg st="8" end="8"/>
                                            </p:txEl>
                                          </p:spTgt>
                                        </p:tgtEl>
                                      </p:cBhvr>
                                    </p:animEffect>
                                  </p:childTnLst>
                                </p:cTn>
                              </p:par>
                            </p:childTnLst>
                          </p:cTn>
                        </p:par>
                        <p:par>
                          <p:cTn id="53" fill="hold">
                            <p:stCondLst>
                              <p:cond delay="2000"/>
                            </p:stCondLst>
                            <p:childTnLst>
                              <p:par>
                                <p:cTn id="54" presetID="10" presetClass="entr" presetSubtype="0" fill="hold" nodeType="afterEffect">
                                  <p:stCondLst>
                                    <p:cond delay="0"/>
                                  </p:stCondLst>
                                  <p:childTnLst>
                                    <p:set>
                                      <p:cBhvr>
                                        <p:cTn id="55" dur="1" fill="hold">
                                          <p:stCondLst>
                                            <p:cond delay="0"/>
                                          </p:stCondLst>
                                        </p:cTn>
                                        <p:tgtEl>
                                          <p:spTgt spid="6">
                                            <p:txEl>
                                              <p:pRg st="9" end="9"/>
                                            </p:txEl>
                                          </p:spTgt>
                                        </p:tgtEl>
                                        <p:attrNameLst>
                                          <p:attrName>style.visibility</p:attrName>
                                        </p:attrNameLst>
                                      </p:cBhvr>
                                      <p:to>
                                        <p:strVal val="visible"/>
                                      </p:to>
                                    </p:set>
                                    <p:animEffect transition="in" filter="fade">
                                      <p:cBhvr>
                                        <p:cTn id="56"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Additional Functions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Alternative View</a:t>
            </a:r>
          </a:p>
          <a:p>
            <a:pPr lvl="1"/>
            <a:r>
              <a:rPr lang="en-US" dirty="0"/>
              <a:t>Accessed via “Home” button (previously covered)</a:t>
            </a:r>
          </a:p>
          <a:p>
            <a:pPr lvl="1"/>
            <a:r>
              <a:rPr lang="en-US" dirty="0"/>
              <a:t>Or the double arrows on Tracker</a:t>
            </a:r>
          </a:p>
        </p:txBody>
      </p:sp>
      <p:pic>
        <p:nvPicPr>
          <p:cNvPr id="2" name="Picture 1">
            <a:extLst>
              <a:ext uri="{FF2B5EF4-FFF2-40B4-BE49-F238E27FC236}">
                <a16:creationId xmlns:a16="http://schemas.microsoft.com/office/drawing/2014/main" id="{7116585B-8A51-4389-A131-ED75F2F2117D}"/>
              </a:ext>
            </a:extLst>
          </p:cNvPr>
          <p:cNvPicPr>
            <a:picLocks noChangeAspect="1"/>
          </p:cNvPicPr>
          <p:nvPr/>
        </p:nvPicPr>
        <p:blipFill>
          <a:blip r:embed="rId3"/>
          <a:stretch>
            <a:fillRect/>
          </a:stretch>
        </p:blipFill>
        <p:spPr>
          <a:xfrm>
            <a:off x="6262914" y="1600200"/>
            <a:ext cx="2423885" cy="304800"/>
          </a:xfrm>
          <a:prstGeom prst="rect">
            <a:avLst/>
          </a:prstGeom>
        </p:spPr>
      </p:pic>
      <p:sp>
        <p:nvSpPr>
          <p:cNvPr id="3" name="Rectangle 2">
            <a:extLst>
              <a:ext uri="{FF2B5EF4-FFF2-40B4-BE49-F238E27FC236}">
                <a16:creationId xmlns:a16="http://schemas.microsoft.com/office/drawing/2014/main" id="{9CFB49E0-7866-4763-8B34-2700F113F9A5}"/>
              </a:ext>
            </a:extLst>
          </p:cNvPr>
          <p:cNvSpPr/>
          <p:nvPr/>
        </p:nvSpPr>
        <p:spPr>
          <a:xfrm>
            <a:off x="8382000" y="1600200"/>
            <a:ext cx="304799"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8863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Alternative View</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Tracker collapses to half the screen</a:t>
            </a:r>
          </a:p>
          <a:p>
            <a:pPr lvl="1"/>
            <a:r>
              <a:rPr lang="en-US" sz="2000" dirty="0"/>
              <a:t>You lose The Orders link and results section</a:t>
            </a:r>
          </a:p>
          <a:p>
            <a:pPr lvl="1"/>
            <a:r>
              <a:rPr lang="en-US" sz="2000" dirty="0"/>
              <a:t>You gain simplified access to other lists</a:t>
            </a:r>
          </a:p>
        </p:txBody>
      </p:sp>
      <p:pic>
        <p:nvPicPr>
          <p:cNvPr id="2" name="Picture 1">
            <a:extLst>
              <a:ext uri="{FF2B5EF4-FFF2-40B4-BE49-F238E27FC236}">
                <a16:creationId xmlns:a16="http://schemas.microsoft.com/office/drawing/2014/main" id="{32866B9A-A50F-4299-9C00-69B3403476A0}"/>
              </a:ext>
            </a:extLst>
          </p:cNvPr>
          <p:cNvPicPr>
            <a:picLocks noChangeAspect="1"/>
          </p:cNvPicPr>
          <p:nvPr/>
        </p:nvPicPr>
        <p:blipFill>
          <a:blip r:embed="rId3"/>
          <a:stretch>
            <a:fillRect/>
          </a:stretch>
        </p:blipFill>
        <p:spPr>
          <a:xfrm>
            <a:off x="457200" y="2853955"/>
            <a:ext cx="8229600" cy="3272207"/>
          </a:xfrm>
          <a:prstGeom prst="rect">
            <a:avLst/>
          </a:prstGeom>
        </p:spPr>
      </p:pic>
      <p:sp>
        <p:nvSpPr>
          <p:cNvPr id="3" name="Rectangle 2">
            <a:extLst>
              <a:ext uri="{FF2B5EF4-FFF2-40B4-BE49-F238E27FC236}">
                <a16:creationId xmlns:a16="http://schemas.microsoft.com/office/drawing/2014/main" id="{C8DA2CA6-EEEE-430A-903D-A00D08968B08}"/>
              </a:ext>
            </a:extLst>
          </p:cNvPr>
          <p:cNvSpPr/>
          <p:nvPr/>
        </p:nvSpPr>
        <p:spPr>
          <a:xfrm>
            <a:off x="457200" y="3352800"/>
            <a:ext cx="4114800" cy="27733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913480A9-16ED-4489-A771-47C9019BBBD4}"/>
              </a:ext>
            </a:extLst>
          </p:cNvPr>
          <p:cNvSpPr/>
          <p:nvPr/>
        </p:nvSpPr>
        <p:spPr>
          <a:xfrm>
            <a:off x="457200" y="4724400"/>
            <a:ext cx="4114800" cy="1295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3628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6">
                                            <p:txEl>
                                              <p:pRg st="1" end="1"/>
                                            </p:txEl>
                                          </p:spTgt>
                                        </p:tgtEl>
                                        <p:attrNameLst>
                                          <p:attrName>style.visibility</p:attrName>
                                        </p:attrNameLst>
                                      </p:cBhvr>
                                      <p:to>
                                        <p:strVal val="visible"/>
                                      </p:to>
                                    </p:set>
                                    <p:animEffect transition="in" filter="fade">
                                      <p:cBhvr>
                                        <p:cTn id="16" dur="500"/>
                                        <p:tgtEl>
                                          <p:spTgt spid="6">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fade">
                                      <p:cBhvr>
                                        <p:cTn id="26"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Alternative View</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Documents section displays all Incomplete documents</a:t>
            </a:r>
          </a:p>
          <a:p>
            <a:r>
              <a:rPr lang="en-US" sz="2400" dirty="0"/>
              <a:t>Your recently accessed patients display</a:t>
            </a:r>
          </a:p>
        </p:txBody>
      </p:sp>
      <p:pic>
        <p:nvPicPr>
          <p:cNvPr id="2" name="Picture 1">
            <a:extLst>
              <a:ext uri="{FF2B5EF4-FFF2-40B4-BE49-F238E27FC236}">
                <a16:creationId xmlns:a16="http://schemas.microsoft.com/office/drawing/2014/main" id="{32866B9A-A50F-4299-9C00-69B3403476A0}"/>
              </a:ext>
            </a:extLst>
          </p:cNvPr>
          <p:cNvPicPr>
            <a:picLocks noChangeAspect="1"/>
          </p:cNvPicPr>
          <p:nvPr/>
        </p:nvPicPr>
        <p:blipFill>
          <a:blip r:embed="rId3"/>
          <a:stretch>
            <a:fillRect/>
          </a:stretch>
        </p:blipFill>
        <p:spPr>
          <a:xfrm>
            <a:off x="457200" y="2853955"/>
            <a:ext cx="8229600" cy="3272207"/>
          </a:xfrm>
          <a:prstGeom prst="rect">
            <a:avLst/>
          </a:prstGeom>
        </p:spPr>
      </p:pic>
      <p:sp>
        <p:nvSpPr>
          <p:cNvPr id="3" name="Rectangle 2">
            <a:extLst>
              <a:ext uri="{FF2B5EF4-FFF2-40B4-BE49-F238E27FC236}">
                <a16:creationId xmlns:a16="http://schemas.microsoft.com/office/drawing/2014/main" id="{9ACBE6F9-2AE1-4462-A421-5638150DC3FE}"/>
              </a:ext>
            </a:extLst>
          </p:cNvPr>
          <p:cNvSpPr/>
          <p:nvPr/>
        </p:nvSpPr>
        <p:spPr>
          <a:xfrm>
            <a:off x="4572000" y="3352800"/>
            <a:ext cx="2057400" cy="27733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8958DFF1-6FFE-4ED2-8171-343DF6D6C15E}"/>
              </a:ext>
            </a:extLst>
          </p:cNvPr>
          <p:cNvSpPr/>
          <p:nvPr/>
        </p:nvSpPr>
        <p:spPr>
          <a:xfrm>
            <a:off x="6629400" y="3352799"/>
            <a:ext cx="2057400" cy="27733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27062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fontScale="90000"/>
          </a:bodyPr>
          <a:lstStyle/>
          <a:p>
            <a:r>
              <a:rPr lang="en-US" dirty="0"/>
              <a:t>Alternative View</a:t>
            </a:r>
            <a:br>
              <a:rPr lang="en-US" dirty="0"/>
            </a:br>
            <a:r>
              <a:rPr lang="en-US" sz="3100" dirty="0"/>
              <a:t>Incomplete Documents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Incomplete Documents may include Errors</a:t>
            </a:r>
          </a:p>
          <a:p>
            <a:r>
              <a:rPr lang="en-US" sz="2400" dirty="0"/>
              <a:t>Click “Edit List” to correct</a:t>
            </a:r>
          </a:p>
          <a:p>
            <a:r>
              <a:rPr lang="en-US" sz="2400" dirty="0"/>
              <a:t>Select Documents</a:t>
            </a:r>
          </a:p>
        </p:txBody>
      </p:sp>
      <p:pic>
        <p:nvPicPr>
          <p:cNvPr id="7" name="Picture 6">
            <a:extLst>
              <a:ext uri="{FF2B5EF4-FFF2-40B4-BE49-F238E27FC236}">
                <a16:creationId xmlns:a16="http://schemas.microsoft.com/office/drawing/2014/main" id="{85AEC47A-F915-4AD6-882E-E6AFD79DA35B}"/>
              </a:ext>
            </a:extLst>
          </p:cNvPr>
          <p:cNvPicPr>
            <a:picLocks noChangeAspect="1"/>
          </p:cNvPicPr>
          <p:nvPr/>
        </p:nvPicPr>
        <p:blipFill>
          <a:blip r:embed="rId3"/>
          <a:stretch>
            <a:fillRect/>
          </a:stretch>
        </p:blipFill>
        <p:spPr>
          <a:xfrm>
            <a:off x="2931677" y="2888906"/>
            <a:ext cx="5755123" cy="3237257"/>
          </a:xfrm>
          <a:prstGeom prst="rect">
            <a:avLst/>
          </a:prstGeom>
        </p:spPr>
      </p:pic>
      <p:sp>
        <p:nvSpPr>
          <p:cNvPr id="8" name="Rectangle 7">
            <a:extLst>
              <a:ext uri="{FF2B5EF4-FFF2-40B4-BE49-F238E27FC236}">
                <a16:creationId xmlns:a16="http://schemas.microsoft.com/office/drawing/2014/main" id="{55A7BE99-5B7C-4581-B48F-509DBB4376C2}"/>
              </a:ext>
            </a:extLst>
          </p:cNvPr>
          <p:cNvSpPr/>
          <p:nvPr/>
        </p:nvSpPr>
        <p:spPr>
          <a:xfrm>
            <a:off x="6781800" y="3352800"/>
            <a:ext cx="381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01FD4569-2753-4A4E-849E-A8BD957386D1}"/>
              </a:ext>
            </a:extLst>
          </p:cNvPr>
          <p:cNvSpPr/>
          <p:nvPr/>
        </p:nvSpPr>
        <p:spPr>
          <a:xfrm>
            <a:off x="5771138" y="4736134"/>
            <a:ext cx="1295400" cy="533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10" name="Picture 9">
            <a:extLst>
              <a:ext uri="{FF2B5EF4-FFF2-40B4-BE49-F238E27FC236}">
                <a16:creationId xmlns:a16="http://schemas.microsoft.com/office/drawing/2014/main" id="{EB47D2DE-897C-43EF-AF49-EBAA04D668D9}"/>
              </a:ext>
            </a:extLst>
          </p:cNvPr>
          <p:cNvPicPr>
            <a:picLocks noChangeAspect="1"/>
          </p:cNvPicPr>
          <p:nvPr/>
        </p:nvPicPr>
        <p:blipFill>
          <a:blip r:embed="rId4"/>
          <a:stretch>
            <a:fillRect/>
          </a:stretch>
        </p:blipFill>
        <p:spPr>
          <a:xfrm>
            <a:off x="2930389" y="2888906"/>
            <a:ext cx="5756411" cy="3237257"/>
          </a:xfrm>
          <a:prstGeom prst="rect">
            <a:avLst/>
          </a:prstGeom>
        </p:spPr>
      </p:pic>
      <p:sp>
        <p:nvSpPr>
          <p:cNvPr id="11" name="Rectangle 10">
            <a:extLst>
              <a:ext uri="{FF2B5EF4-FFF2-40B4-BE49-F238E27FC236}">
                <a16:creationId xmlns:a16="http://schemas.microsoft.com/office/drawing/2014/main" id="{A88A70B3-D68D-4390-944E-745138009355}"/>
              </a:ext>
            </a:extLst>
          </p:cNvPr>
          <p:cNvSpPr/>
          <p:nvPr/>
        </p:nvSpPr>
        <p:spPr>
          <a:xfrm>
            <a:off x="5771138" y="5105400"/>
            <a:ext cx="172462" cy="16413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a:extLst>
              <a:ext uri="{FF2B5EF4-FFF2-40B4-BE49-F238E27FC236}">
                <a16:creationId xmlns:a16="http://schemas.microsoft.com/office/drawing/2014/main" id="{0E2E2A10-1B4F-4DAC-B880-E724C12A825B}"/>
              </a:ext>
            </a:extLst>
          </p:cNvPr>
          <p:cNvSpPr/>
          <p:nvPr/>
        </p:nvSpPr>
        <p:spPr>
          <a:xfrm>
            <a:off x="5771138" y="4004296"/>
            <a:ext cx="248662" cy="73183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1EC47A48-B37E-458D-BCF9-4E9B316595FE}"/>
              </a:ext>
            </a:extLst>
          </p:cNvPr>
          <p:cNvSpPr/>
          <p:nvPr/>
        </p:nvSpPr>
        <p:spPr>
          <a:xfrm>
            <a:off x="6781800" y="3352800"/>
            <a:ext cx="381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80D157EC-062A-447F-A89D-ECC45DD69924}"/>
              </a:ext>
            </a:extLst>
          </p:cNvPr>
          <p:cNvSpPr txBox="1"/>
          <p:nvPr/>
        </p:nvSpPr>
        <p:spPr>
          <a:xfrm>
            <a:off x="3200400" y="4004296"/>
            <a:ext cx="2362200" cy="861774"/>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sz="1600" dirty="0"/>
              <a:t>Valid documents Not selectable</a:t>
            </a:r>
          </a:p>
          <a:p>
            <a:pPr marL="285750" indent="-285750">
              <a:buFont typeface="Arial" panose="020B0604020202020204" pitchFamily="34" charset="0"/>
              <a:buChar char="•"/>
            </a:pPr>
            <a:r>
              <a:rPr lang="en-US" sz="1600" dirty="0"/>
              <a:t>Remove</a:t>
            </a:r>
          </a:p>
        </p:txBody>
      </p:sp>
    </p:spTree>
    <p:extLst>
      <p:ext uri="{BB962C8B-B14F-4D97-AF65-F5344CB8AC3E}">
        <p14:creationId xmlns:p14="http://schemas.microsoft.com/office/powerpoint/2010/main" val="282074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0" presetClass="entr" presetSubtype="0" fill="hold" nodeType="after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par>
                          <p:cTn id="23" fill="hold">
                            <p:stCondLst>
                              <p:cond delay="1000"/>
                            </p:stCondLst>
                            <p:childTnLst>
                              <p:par>
                                <p:cTn id="24" presetID="42" presetClass="entr" presetSubtype="0" fill="hold" nodeType="afterEffect">
                                  <p:stCondLst>
                                    <p:cond delay="50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6">
                                            <p:txEl>
                                              <p:pRg st="2" end="2"/>
                                            </p:txEl>
                                          </p:spTgt>
                                        </p:tgtEl>
                                        <p:attrNameLst>
                                          <p:attrName>style.visibility</p:attrName>
                                        </p:attrNameLst>
                                      </p:cBhvr>
                                      <p:to>
                                        <p:strVal val="visible"/>
                                      </p:to>
                                    </p:set>
                                    <p:animEffect transition="in" filter="fade">
                                      <p:cBhvr>
                                        <p:cTn id="38" dur="500"/>
                                        <p:tgtEl>
                                          <p:spTgt spid="6">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1000"/>
                                        <p:tgtEl>
                                          <p:spTgt spid="14"/>
                                        </p:tgtEl>
                                      </p:cBhvr>
                                    </p:animEffect>
                                    <p:anim calcmode="lin" valueType="num">
                                      <p:cBhvr>
                                        <p:cTn id="49" dur="1000" fill="hold"/>
                                        <p:tgtEl>
                                          <p:spTgt spid="14"/>
                                        </p:tgtEl>
                                        <p:attrNameLst>
                                          <p:attrName>ppt_x</p:attrName>
                                        </p:attrNameLst>
                                      </p:cBhvr>
                                      <p:tavLst>
                                        <p:tav tm="0">
                                          <p:val>
                                            <p:strVal val="#ppt_x"/>
                                          </p:val>
                                        </p:tav>
                                        <p:tav tm="100000">
                                          <p:val>
                                            <p:strVal val="#ppt_x"/>
                                          </p:val>
                                        </p:tav>
                                      </p:tavLst>
                                    </p:anim>
                                    <p:anim calcmode="lin" valueType="num">
                                      <p:cBhvr>
                                        <p:cTn id="50" dur="1000" fill="hold"/>
                                        <p:tgtEl>
                                          <p:spTgt spid="14"/>
                                        </p:tgtEl>
                                        <p:attrNameLst>
                                          <p:attrName>ppt_y</p:attrName>
                                        </p:attrNameLst>
                                      </p:cBhvr>
                                      <p:tavLst>
                                        <p:tav tm="0">
                                          <p:val>
                                            <p:strVal val="#ppt_y+.1"/>
                                          </p:val>
                                        </p:tav>
                                        <p:tav tm="100000">
                                          <p:val>
                                            <p:strVal val="#ppt_y"/>
                                          </p:val>
                                        </p:tav>
                                      </p:tavLst>
                                    </p:anim>
                                  </p:childTnLst>
                                </p:cTn>
                              </p:par>
                            </p:childTnLst>
                          </p:cTn>
                        </p:par>
                        <p:par>
                          <p:cTn id="51" fill="hold">
                            <p:stCondLst>
                              <p:cond delay="1500"/>
                            </p:stCondLst>
                            <p:childTnLst>
                              <p:par>
                                <p:cTn id="52" presetID="10" presetClass="entr" presetSubtype="0" fill="hold" nodeType="afterEffect">
                                  <p:stCondLst>
                                    <p:cond delay="0"/>
                                  </p:stCondLst>
                                  <p:childTnLst>
                                    <p:set>
                                      <p:cBhvr>
                                        <p:cTn id="53" dur="1" fill="hold">
                                          <p:stCondLst>
                                            <p:cond delay="0"/>
                                          </p:stCondLst>
                                        </p:cTn>
                                        <p:tgtEl>
                                          <p:spTgt spid="14">
                                            <p:txEl>
                                              <p:pRg st="0" end="0"/>
                                            </p:txEl>
                                          </p:spTgt>
                                        </p:tgtEl>
                                        <p:attrNameLst>
                                          <p:attrName>style.visibility</p:attrName>
                                        </p:attrNameLst>
                                      </p:cBhvr>
                                      <p:to>
                                        <p:strVal val="visible"/>
                                      </p:to>
                                    </p:set>
                                    <p:animEffect transition="in" filter="fade">
                                      <p:cBhvr>
                                        <p:cTn id="54" dur="500"/>
                                        <p:tgtEl>
                                          <p:spTgt spid="14">
                                            <p:txEl>
                                              <p:pRg st="0" end="0"/>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fill="hold"/>
                                        <p:tgtEl>
                                          <p:spTgt spid="13"/>
                                        </p:tgtEl>
                                        <p:attrNameLst>
                                          <p:attrName>ppt_x</p:attrName>
                                        </p:attrNameLst>
                                      </p:cBhvr>
                                      <p:tavLst>
                                        <p:tav tm="0">
                                          <p:val>
                                            <p:strVal val="#ppt_x"/>
                                          </p:val>
                                        </p:tav>
                                        <p:tav tm="100000">
                                          <p:val>
                                            <p:strVal val="#ppt_x"/>
                                          </p:val>
                                        </p:tav>
                                      </p:tavLst>
                                    </p:anim>
                                    <p:anim calcmode="lin" valueType="num">
                                      <p:cBhvr additive="base">
                                        <p:cTn id="60" dur="500" fill="hold"/>
                                        <p:tgtEl>
                                          <p:spTgt spid="13"/>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10" presetClass="entr" presetSubtype="0" fill="hold" nodeType="afterEffect">
                                  <p:stCondLst>
                                    <p:cond delay="0"/>
                                  </p:stCondLst>
                                  <p:childTnLst>
                                    <p:set>
                                      <p:cBhvr>
                                        <p:cTn id="63" dur="1" fill="hold">
                                          <p:stCondLst>
                                            <p:cond delay="0"/>
                                          </p:stCondLst>
                                        </p:cTn>
                                        <p:tgtEl>
                                          <p:spTgt spid="14">
                                            <p:txEl>
                                              <p:pRg st="1" end="1"/>
                                            </p:txEl>
                                          </p:spTgt>
                                        </p:tgtEl>
                                        <p:attrNameLst>
                                          <p:attrName>style.visibility</p:attrName>
                                        </p:attrNameLst>
                                      </p:cBhvr>
                                      <p:to>
                                        <p:strVal val="visible"/>
                                      </p:to>
                                    </p:set>
                                    <p:animEffect transition="in" filter="fade">
                                      <p:cBhvr>
                                        <p:cTn id="64"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44779B-F5A9-4B32-8AE1-21BC424B72AD}"/>
              </a:ext>
            </a:extLst>
          </p:cNvPr>
          <p:cNvSpPr>
            <a:spLocks noGrp="1"/>
          </p:cNvSpPr>
          <p:nvPr>
            <p:ph type="title"/>
          </p:nvPr>
        </p:nvSpPr>
        <p:spPr/>
        <p:txBody>
          <a:bodyPr/>
          <a:lstStyle/>
          <a:p>
            <a:r>
              <a:rPr lang="en-US" dirty="0"/>
              <a:t>The Chart</a:t>
            </a:r>
          </a:p>
        </p:txBody>
      </p:sp>
      <p:sp>
        <p:nvSpPr>
          <p:cNvPr id="3" name="Text Placeholder 2">
            <a:extLst>
              <a:ext uri="{FF2B5EF4-FFF2-40B4-BE49-F238E27FC236}">
                <a16:creationId xmlns:a16="http://schemas.microsoft.com/office/drawing/2014/main" id="{D36032E7-0BD9-4066-B4F4-009DFB56A99C}"/>
              </a:ext>
            </a:extLst>
          </p:cNvPr>
          <p:cNvSpPr>
            <a:spLocks noGrp="1"/>
          </p:cNvSpPr>
          <p:nvPr>
            <p:ph type="body" idx="1"/>
          </p:nvPr>
        </p:nvSpPr>
        <p:spPr/>
        <p:txBody>
          <a:bodyPr/>
          <a:lstStyle/>
          <a:p>
            <a:r>
              <a:rPr lang="en-US" dirty="0"/>
              <a:t>Chart Navigation</a:t>
            </a:r>
          </a:p>
        </p:txBody>
      </p:sp>
    </p:spTree>
    <p:extLst>
      <p:ext uri="{BB962C8B-B14F-4D97-AF65-F5344CB8AC3E}">
        <p14:creationId xmlns:p14="http://schemas.microsoft.com/office/powerpoint/2010/main" val="4224474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Chart Overview</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sz="2400" dirty="0"/>
              <a:t>Chart in Tab View (Left) – Varies based on Tab selected</a:t>
            </a:r>
          </a:p>
          <a:p>
            <a:r>
              <a:rPr lang="en-US" sz="2400" dirty="0"/>
              <a:t>Reference Panel (Right) – Always open</a:t>
            </a:r>
            <a:endParaRPr lang="en-US" sz="2800" dirty="0"/>
          </a:p>
        </p:txBody>
      </p:sp>
      <p:pic>
        <p:nvPicPr>
          <p:cNvPr id="2" name="Picture 1">
            <a:extLst>
              <a:ext uri="{FF2B5EF4-FFF2-40B4-BE49-F238E27FC236}">
                <a16:creationId xmlns:a16="http://schemas.microsoft.com/office/drawing/2014/main" id="{451E3F8B-A5FE-4802-8EC2-8FD57D9969D1}"/>
              </a:ext>
            </a:extLst>
          </p:cNvPr>
          <p:cNvPicPr>
            <a:picLocks noChangeAspect="1"/>
          </p:cNvPicPr>
          <p:nvPr/>
        </p:nvPicPr>
        <p:blipFill>
          <a:blip r:embed="rId3"/>
          <a:stretch>
            <a:fillRect/>
          </a:stretch>
        </p:blipFill>
        <p:spPr>
          <a:xfrm>
            <a:off x="457200" y="2551142"/>
            <a:ext cx="8229600" cy="3575021"/>
          </a:xfrm>
          <a:prstGeom prst="rect">
            <a:avLst/>
          </a:prstGeom>
        </p:spPr>
      </p:pic>
      <p:sp>
        <p:nvSpPr>
          <p:cNvPr id="3" name="Rectangle 2">
            <a:extLst>
              <a:ext uri="{FF2B5EF4-FFF2-40B4-BE49-F238E27FC236}">
                <a16:creationId xmlns:a16="http://schemas.microsoft.com/office/drawing/2014/main" id="{78CE8B75-A32D-4256-A165-E468F97C9FEB}"/>
              </a:ext>
            </a:extLst>
          </p:cNvPr>
          <p:cNvSpPr/>
          <p:nvPr/>
        </p:nvSpPr>
        <p:spPr>
          <a:xfrm>
            <a:off x="457200" y="2895600"/>
            <a:ext cx="6553200" cy="32305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012C4101-EB60-47F2-BA38-41327E812691}"/>
              </a:ext>
            </a:extLst>
          </p:cNvPr>
          <p:cNvSpPr/>
          <p:nvPr/>
        </p:nvSpPr>
        <p:spPr>
          <a:xfrm>
            <a:off x="7010400" y="2895600"/>
            <a:ext cx="1676400" cy="32305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1679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fade">
                                      <p:cBhvr>
                                        <p:cTn id="2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Summary Tab</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Collection of Widgets in 2 columns</a:t>
            </a:r>
          </a:p>
        </p:txBody>
      </p:sp>
      <p:pic>
        <p:nvPicPr>
          <p:cNvPr id="2" name="Picture 1">
            <a:extLst>
              <a:ext uri="{FF2B5EF4-FFF2-40B4-BE49-F238E27FC236}">
                <a16:creationId xmlns:a16="http://schemas.microsoft.com/office/drawing/2014/main" id="{74D0280E-F90D-4F74-A67C-ABCB84D984FF}"/>
              </a:ext>
            </a:extLst>
          </p:cNvPr>
          <p:cNvPicPr>
            <a:picLocks noChangeAspect="1"/>
          </p:cNvPicPr>
          <p:nvPr/>
        </p:nvPicPr>
        <p:blipFill>
          <a:blip r:embed="rId3"/>
          <a:stretch>
            <a:fillRect/>
          </a:stretch>
        </p:blipFill>
        <p:spPr>
          <a:xfrm>
            <a:off x="457200" y="2277053"/>
            <a:ext cx="8229600" cy="3849109"/>
          </a:xfrm>
          <a:prstGeom prst="rect">
            <a:avLst/>
          </a:prstGeom>
        </p:spPr>
      </p:pic>
      <p:pic>
        <p:nvPicPr>
          <p:cNvPr id="10" name="Picture 9">
            <a:extLst>
              <a:ext uri="{FF2B5EF4-FFF2-40B4-BE49-F238E27FC236}">
                <a16:creationId xmlns:a16="http://schemas.microsoft.com/office/drawing/2014/main" id="{EA081764-154A-4281-BDD6-41E380E36080}"/>
              </a:ext>
            </a:extLst>
          </p:cNvPr>
          <p:cNvPicPr>
            <a:picLocks noChangeAspect="1"/>
          </p:cNvPicPr>
          <p:nvPr/>
        </p:nvPicPr>
        <p:blipFill>
          <a:blip r:embed="rId4"/>
          <a:stretch>
            <a:fillRect/>
          </a:stretch>
        </p:blipFill>
        <p:spPr>
          <a:xfrm>
            <a:off x="457200" y="2287519"/>
            <a:ext cx="8229600" cy="3786710"/>
          </a:xfrm>
          <a:prstGeom prst="rect">
            <a:avLst/>
          </a:prstGeom>
        </p:spPr>
      </p:pic>
      <p:sp>
        <p:nvSpPr>
          <p:cNvPr id="3" name="Rectangle 2">
            <a:extLst>
              <a:ext uri="{FF2B5EF4-FFF2-40B4-BE49-F238E27FC236}">
                <a16:creationId xmlns:a16="http://schemas.microsoft.com/office/drawing/2014/main" id="{6B44D39B-97C4-4F64-9BE4-116FD562F6AD}"/>
              </a:ext>
            </a:extLst>
          </p:cNvPr>
          <p:cNvSpPr/>
          <p:nvPr/>
        </p:nvSpPr>
        <p:spPr>
          <a:xfrm>
            <a:off x="8458200" y="2514600"/>
            <a:ext cx="228600"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89C51208-AF8F-455A-9A83-E3F18BBC2B91}"/>
              </a:ext>
            </a:extLst>
          </p:cNvPr>
          <p:cNvSpPr txBox="1"/>
          <p:nvPr/>
        </p:nvSpPr>
        <p:spPr>
          <a:xfrm>
            <a:off x="5791200" y="2514600"/>
            <a:ext cx="1905000" cy="646331"/>
          </a:xfrm>
          <a:prstGeom prst="rect">
            <a:avLst/>
          </a:prstGeom>
          <a:noFill/>
          <a:ln>
            <a:solidFill>
              <a:schemeClr val="tx1"/>
            </a:solidFill>
          </a:ln>
        </p:spPr>
        <p:txBody>
          <a:bodyPr wrap="square" rtlCol="0">
            <a:spAutoFit/>
          </a:bodyPr>
          <a:lstStyle/>
          <a:p>
            <a:r>
              <a:rPr lang="en-US" dirty="0"/>
              <a:t>Click Cogwheel to Edit Widgets</a:t>
            </a:r>
          </a:p>
        </p:txBody>
      </p:sp>
      <p:cxnSp>
        <p:nvCxnSpPr>
          <p:cNvPr id="8" name="Straight Arrow Connector 7">
            <a:extLst>
              <a:ext uri="{FF2B5EF4-FFF2-40B4-BE49-F238E27FC236}">
                <a16:creationId xmlns:a16="http://schemas.microsoft.com/office/drawing/2014/main" id="{EF482BFA-6849-4A63-A1D2-C41B3EDC35A6}"/>
              </a:ext>
            </a:extLst>
          </p:cNvPr>
          <p:cNvCxnSpPr>
            <a:stCxn id="4" idx="3"/>
            <a:endCxn id="3" idx="1"/>
          </p:cNvCxnSpPr>
          <p:nvPr/>
        </p:nvCxnSpPr>
        <p:spPr>
          <a:xfrm flipV="1">
            <a:off x="7696200" y="2667000"/>
            <a:ext cx="762000" cy="170766"/>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11" name="Rectangle 10">
            <a:extLst>
              <a:ext uri="{FF2B5EF4-FFF2-40B4-BE49-F238E27FC236}">
                <a16:creationId xmlns:a16="http://schemas.microsoft.com/office/drawing/2014/main" id="{3D4B1A95-1164-4617-9D7F-68F9FC8C65EF}"/>
              </a:ext>
            </a:extLst>
          </p:cNvPr>
          <p:cNvSpPr/>
          <p:nvPr/>
        </p:nvSpPr>
        <p:spPr>
          <a:xfrm>
            <a:off x="533400" y="2277053"/>
            <a:ext cx="1981200" cy="23754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3136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Widget Preferences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Widgets may be</a:t>
            </a:r>
          </a:p>
          <a:p>
            <a:pPr lvl="1"/>
            <a:r>
              <a:rPr lang="en-US" sz="2400" dirty="0"/>
              <a:t>Added</a:t>
            </a:r>
          </a:p>
          <a:p>
            <a:pPr lvl="1"/>
            <a:r>
              <a:rPr lang="en-US" sz="2400" dirty="0"/>
              <a:t>Deleted</a:t>
            </a:r>
          </a:p>
          <a:p>
            <a:pPr lvl="1"/>
            <a:r>
              <a:rPr lang="en-US" sz="2400" dirty="0"/>
              <a:t>Moved (to different column or within list)</a:t>
            </a:r>
          </a:p>
          <a:p>
            <a:r>
              <a:rPr lang="en-US" sz="2800" dirty="0"/>
              <a:t>**Never Edit**</a:t>
            </a:r>
          </a:p>
        </p:txBody>
      </p:sp>
      <p:pic>
        <p:nvPicPr>
          <p:cNvPr id="3" name="Picture 2">
            <a:extLst>
              <a:ext uri="{FF2B5EF4-FFF2-40B4-BE49-F238E27FC236}">
                <a16:creationId xmlns:a16="http://schemas.microsoft.com/office/drawing/2014/main" id="{6ED349C2-DF4F-4ECE-970A-F1D248F8C96D}"/>
              </a:ext>
            </a:extLst>
          </p:cNvPr>
          <p:cNvPicPr>
            <a:picLocks noChangeAspect="1"/>
          </p:cNvPicPr>
          <p:nvPr/>
        </p:nvPicPr>
        <p:blipFill>
          <a:blip r:embed="rId3"/>
          <a:stretch>
            <a:fillRect/>
          </a:stretch>
        </p:blipFill>
        <p:spPr>
          <a:xfrm>
            <a:off x="3733800" y="3736558"/>
            <a:ext cx="4953000" cy="2389605"/>
          </a:xfrm>
          <a:prstGeom prst="rect">
            <a:avLst/>
          </a:prstGeom>
        </p:spPr>
      </p:pic>
      <p:sp>
        <p:nvSpPr>
          <p:cNvPr id="4" name="Rectangle 3">
            <a:extLst>
              <a:ext uri="{FF2B5EF4-FFF2-40B4-BE49-F238E27FC236}">
                <a16:creationId xmlns:a16="http://schemas.microsoft.com/office/drawing/2014/main" id="{9C214EBA-1877-4454-97DD-570A1A394AEF}"/>
              </a:ext>
            </a:extLst>
          </p:cNvPr>
          <p:cNvSpPr/>
          <p:nvPr/>
        </p:nvSpPr>
        <p:spPr>
          <a:xfrm>
            <a:off x="5715000" y="4419600"/>
            <a:ext cx="457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F04480E2-82FE-4698-A155-CADA6005C35F}"/>
              </a:ext>
            </a:extLst>
          </p:cNvPr>
          <p:cNvSpPr/>
          <p:nvPr/>
        </p:nvSpPr>
        <p:spPr>
          <a:xfrm>
            <a:off x="6019800" y="5006181"/>
            <a:ext cx="152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14D0DBE6-8DEC-4696-B128-C0F827CF8D40}"/>
              </a:ext>
            </a:extLst>
          </p:cNvPr>
          <p:cNvSpPr/>
          <p:nvPr/>
        </p:nvSpPr>
        <p:spPr>
          <a:xfrm>
            <a:off x="5867400" y="5006181"/>
            <a:ext cx="152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FE50667-32AA-4E83-903E-E4E9C75047DA}"/>
              </a:ext>
            </a:extLst>
          </p:cNvPr>
          <p:cNvSpPr/>
          <p:nvPr/>
        </p:nvSpPr>
        <p:spPr>
          <a:xfrm>
            <a:off x="3733800" y="4572000"/>
            <a:ext cx="838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28214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animEffect transition="in" filter="fade">
                                      <p:cBhvr>
                                        <p:cTn id="41" dur="500"/>
                                        <p:tgtEl>
                                          <p:spTgt spid="6">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4" end="4"/>
                                            </p:txEl>
                                          </p:spTgt>
                                        </p:tgtEl>
                                        <p:attrNameLst>
                                          <p:attrName>style.visibility</p:attrName>
                                        </p:attrNameLst>
                                      </p:cBhvr>
                                      <p:to>
                                        <p:strVal val="visible"/>
                                      </p:to>
                                    </p:set>
                                    <p:animEffect transition="in" filter="fade">
                                      <p:cBhvr>
                                        <p:cTn id="46"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Activity/Flowsheets/Health </a:t>
            </a:r>
            <a:r>
              <a:rPr lang="en-US" dirty="0" err="1"/>
              <a:t>Mgmt</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Activity – Activity Log (Seen previously)</a:t>
            </a:r>
          </a:p>
          <a:p>
            <a:r>
              <a:rPr lang="en-US" sz="2800" dirty="0"/>
              <a:t>Health </a:t>
            </a:r>
            <a:r>
              <a:rPr lang="en-US" sz="2800" dirty="0" err="1"/>
              <a:t>Mgmt</a:t>
            </a:r>
            <a:r>
              <a:rPr lang="en-US" sz="2800" dirty="0"/>
              <a:t> – Ambulatory, not used</a:t>
            </a:r>
          </a:p>
          <a:p>
            <a:r>
              <a:rPr lang="en-US" sz="2800" dirty="0"/>
              <a:t>Flowsheets – Temp/Weight, </a:t>
            </a:r>
            <a:r>
              <a:rPr lang="en-US" sz="2800" dirty="0" err="1"/>
              <a:t>Gycemic</a:t>
            </a:r>
            <a:r>
              <a:rPr lang="en-US" sz="2800" dirty="0"/>
              <a:t> </a:t>
            </a:r>
            <a:r>
              <a:rPr lang="en-US" sz="2800" dirty="0" err="1"/>
              <a:t>Mgmt</a:t>
            </a:r>
            <a:r>
              <a:rPr lang="en-US" sz="2800" dirty="0"/>
              <a:t>, Labs, </a:t>
            </a:r>
          </a:p>
          <a:p>
            <a:pPr lvl="1"/>
            <a:r>
              <a:rPr lang="en-US" sz="2000" dirty="0"/>
              <a:t>Other “Clinical Panels” may be chosen</a:t>
            </a:r>
          </a:p>
        </p:txBody>
      </p:sp>
      <p:pic>
        <p:nvPicPr>
          <p:cNvPr id="2" name="Picture 1">
            <a:extLst>
              <a:ext uri="{FF2B5EF4-FFF2-40B4-BE49-F238E27FC236}">
                <a16:creationId xmlns:a16="http://schemas.microsoft.com/office/drawing/2014/main" id="{F082D92D-D05D-46A8-AAD5-820CEDE209DE}"/>
              </a:ext>
            </a:extLst>
          </p:cNvPr>
          <p:cNvPicPr>
            <a:picLocks noChangeAspect="1"/>
          </p:cNvPicPr>
          <p:nvPr/>
        </p:nvPicPr>
        <p:blipFill>
          <a:blip r:embed="rId3"/>
          <a:stretch>
            <a:fillRect/>
          </a:stretch>
        </p:blipFill>
        <p:spPr>
          <a:xfrm>
            <a:off x="441664" y="3810000"/>
            <a:ext cx="4991735" cy="2353893"/>
          </a:xfrm>
          <a:prstGeom prst="rect">
            <a:avLst/>
          </a:prstGeom>
        </p:spPr>
      </p:pic>
      <p:pic>
        <p:nvPicPr>
          <p:cNvPr id="13" name="Picture 12">
            <a:extLst>
              <a:ext uri="{FF2B5EF4-FFF2-40B4-BE49-F238E27FC236}">
                <a16:creationId xmlns:a16="http://schemas.microsoft.com/office/drawing/2014/main" id="{B902A0DF-8658-45D8-B2F0-10648BB6FC98}"/>
              </a:ext>
            </a:extLst>
          </p:cNvPr>
          <p:cNvPicPr>
            <a:picLocks noChangeAspect="1"/>
          </p:cNvPicPr>
          <p:nvPr/>
        </p:nvPicPr>
        <p:blipFill>
          <a:blip r:embed="rId4"/>
          <a:stretch>
            <a:fillRect/>
          </a:stretch>
        </p:blipFill>
        <p:spPr>
          <a:xfrm>
            <a:off x="437860" y="3805545"/>
            <a:ext cx="5200940" cy="2320618"/>
          </a:xfrm>
          <a:prstGeom prst="rect">
            <a:avLst/>
          </a:prstGeom>
        </p:spPr>
      </p:pic>
      <p:sp>
        <p:nvSpPr>
          <p:cNvPr id="4" name="Rectangle 3">
            <a:extLst>
              <a:ext uri="{FF2B5EF4-FFF2-40B4-BE49-F238E27FC236}">
                <a16:creationId xmlns:a16="http://schemas.microsoft.com/office/drawing/2014/main" id="{8B4B04FA-CA65-4AD1-A655-270202C53DB7}"/>
              </a:ext>
            </a:extLst>
          </p:cNvPr>
          <p:cNvSpPr/>
          <p:nvPr/>
        </p:nvSpPr>
        <p:spPr>
          <a:xfrm>
            <a:off x="1279336" y="4131958"/>
            <a:ext cx="854264" cy="19868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B8C2EAC5-0CCD-483A-945E-5063FAE5411F}"/>
              </a:ext>
            </a:extLst>
          </p:cNvPr>
          <p:cNvCxnSpPr>
            <a:cxnSpLocks/>
            <a:stCxn id="4" idx="3"/>
          </p:cNvCxnSpPr>
          <p:nvPr/>
        </p:nvCxnSpPr>
        <p:spPr>
          <a:xfrm>
            <a:off x="2133600" y="4231301"/>
            <a:ext cx="3877274" cy="874099"/>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723CF1AF-FC7E-430D-903F-248DCD6D30E0}"/>
              </a:ext>
            </a:extLst>
          </p:cNvPr>
          <p:cNvSpPr txBox="1"/>
          <p:nvPr/>
        </p:nvSpPr>
        <p:spPr>
          <a:xfrm>
            <a:off x="6172200" y="5943600"/>
            <a:ext cx="2286000" cy="369332"/>
          </a:xfrm>
          <a:prstGeom prst="rect">
            <a:avLst/>
          </a:prstGeom>
          <a:noFill/>
          <a:ln>
            <a:solidFill>
              <a:schemeClr val="tx1"/>
            </a:solidFill>
          </a:ln>
        </p:spPr>
        <p:txBody>
          <a:bodyPr wrap="square" rtlCol="0">
            <a:spAutoFit/>
          </a:bodyPr>
          <a:lstStyle/>
          <a:p>
            <a:r>
              <a:rPr lang="en-US" dirty="0"/>
              <a:t>Yellow star = Favorite</a:t>
            </a:r>
          </a:p>
        </p:txBody>
      </p:sp>
      <p:sp>
        <p:nvSpPr>
          <p:cNvPr id="10" name="Rectangle 9">
            <a:extLst>
              <a:ext uri="{FF2B5EF4-FFF2-40B4-BE49-F238E27FC236}">
                <a16:creationId xmlns:a16="http://schemas.microsoft.com/office/drawing/2014/main" id="{BDB9FF64-DA5A-419C-837C-250C138608B9}"/>
              </a:ext>
            </a:extLst>
          </p:cNvPr>
          <p:cNvSpPr/>
          <p:nvPr/>
        </p:nvSpPr>
        <p:spPr>
          <a:xfrm>
            <a:off x="1676400" y="3810000"/>
            <a:ext cx="3962400" cy="19868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11" name="Picture 10">
            <a:extLst>
              <a:ext uri="{FF2B5EF4-FFF2-40B4-BE49-F238E27FC236}">
                <a16:creationId xmlns:a16="http://schemas.microsoft.com/office/drawing/2014/main" id="{928BA7B8-B17D-4959-B612-1782B1BCECB0}"/>
              </a:ext>
            </a:extLst>
          </p:cNvPr>
          <p:cNvPicPr>
            <a:picLocks noChangeAspect="1"/>
          </p:cNvPicPr>
          <p:nvPr/>
        </p:nvPicPr>
        <p:blipFill>
          <a:blip r:embed="rId5"/>
          <a:stretch>
            <a:fillRect/>
          </a:stretch>
        </p:blipFill>
        <p:spPr>
          <a:xfrm>
            <a:off x="6010874" y="4322882"/>
            <a:ext cx="2662609" cy="1519052"/>
          </a:xfrm>
          <a:prstGeom prst="rect">
            <a:avLst/>
          </a:prstGeom>
        </p:spPr>
      </p:pic>
    </p:spTree>
    <p:extLst>
      <p:ext uri="{BB962C8B-B14F-4D97-AF65-F5344CB8AC3E}">
        <p14:creationId xmlns:p14="http://schemas.microsoft.com/office/powerpoint/2010/main" val="272705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Effect transition="in" filter="fade">
                                      <p:cBhvr>
                                        <p:cTn id="30" dur="500"/>
                                        <p:tgtEl>
                                          <p:spTgt spid="6">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Autofit/>
          </a:bodyPr>
          <a:lstStyle/>
          <a:p>
            <a:r>
              <a:rPr lang="en-US" sz="2800" dirty="0"/>
              <a:t>History &amp; Problems/Administration/Other Clinical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History &amp; problems</a:t>
            </a:r>
          </a:p>
          <a:p>
            <a:pPr lvl="1"/>
            <a:r>
              <a:rPr lang="en-US" sz="2400" dirty="0"/>
              <a:t>Review screen of Problem List</a:t>
            </a:r>
          </a:p>
          <a:p>
            <a:pPr lvl="1"/>
            <a:r>
              <a:rPr lang="en-US" sz="2400" dirty="0"/>
              <a:t>Better process to Edit within Documents</a:t>
            </a:r>
          </a:p>
        </p:txBody>
      </p:sp>
      <p:pic>
        <p:nvPicPr>
          <p:cNvPr id="2" name="Picture 1">
            <a:extLst>
              <a:ext uri="{FF2B5EF4-FFF2-40B4-BE49-F238E27FC236}">
                <a16:creationId xmlns:a16="http://schemas.microsoft.com/office/drawing/2014/main" id="{B82DDF57-6F42-40A5-9A36-53FEEEAA5439}"/>
              </a:ext>
            </a:extLst>
          </p:cNvPr>
          <p:cNvPicPr>
            <a:picLocks noChangeAspect="1"/>
          </p:cNvPicPr>
          <p:nvPr/>
        </p:nvPicPr>
        <p:blipFill>
          <a:blip r:embed="rId3"/>
          <a:stretch>
            <a:fillRect/>
          </a:stretch>
        </p:blipFill>
        <p:spPr>
          <a:xfrm>
            <a:off x="457200" y="3962399"/>
            <a:ext cx="5882729" cy="2163763"/>
          </a:xfrm>
          <a:prstGeom prst="rect">
            <a:avLst/>
          </a:prstGeom>
        </p:spPr>
      </p:pic>
      <p:sp>
        <p:nvSpPr>
          <p:cNvPr id="3" name="Rectangle 2">
            <a:extLst>
              <a:ext uri="{FF2B5EF4-FFF2-40B4-BE49-F238E27FC236}">
                <a16:creationId xmlns:a16="http://schemas.microsoft.com/office/drawing/2014/main" id="{C8D85931-09F2-4084-A951-367FD5629941}"/>
              </a:ext>
            </a:extLst>
          </p:cNvPr>
          <p:cNvSpPr/>
          <p:nvPr/>
        </p:nvSpPr>
        <p:spPr>
          <a:xfrm>
            <a:off x="533400" y="3962400"/>
            <a:ext cx="1447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573729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Autofit/>
          </a:bodyPr>
          <a:lstStyle/>
          <a:p>
            <a:r>
              <a:rPr lang="en-US" sz="2800" dirty="0"/>
              <a:t>History &amp; Problems/Administration/Other Clinical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Administrative – Registration Information</a:t>
            </a:r>
          </a:p>
          <a:p>
            <a:pPr lvl="1"/>
            <a:r>
              <a:rPr lang="en-US" dirty="0"/>
              <a:t>“Legal” – Includes MOLST form Hx</a:t>
            </a:r>
          </a:p>
        </p:txBody>
      </p:sp>
      <p:pic>
        <p:nvPicPr>
          <p:cNvPr id="2" name="Picture 1">
            <a:extLst>
              <a:ext uri="{FF2B5EF4-FFF2-40B4-BE49-F238E27FC236}">
                <a16:creationId xmlns:a16="http://schemas.microsoft.com/office/drawing/2014/main" id="{7C481948-2939-44F7-98B7-F7E40BBFD68D}"/>
              </a:ext>
            </a:extLst>
          </p:cNvPr>
          <p:cNvPicPr>
            <a:picLocks noChangeAspect="1"/>
          </p:cNvPicPr>
          <p:nvPr/>
        </p:nvPicPr>
        <p:blipFill>
          <a:blip r:embed="rId3"/>
          <a:stretch>
            <a:fillRect/>
          </a:stretch>
        </p:blipFill>
        <p:spPr>
          <a:xfrm>
            <a:off x="441664" y="3505200"/>
            <a:ext cx="6199575" cy="2640938"/>
          </a:xfrm>
          <a:prstGeom prst="rect">
            <a:avLst/>
          </a:prstGeom>
        </p:spPr>
      </p:pic>
      <p:sp>
        <p:nvSpPr>
          <p:cNvPr id="4" name="Rectangle 3">
            <a:extLst>
              <a:ext uri="{FF2B5EF4-FFF2-40B4-BE49-F238E27FC236}">
                <a16:creationId xmlns:a16="http://schemas.microsoft.com/office/drawing/2014/main" id="{83D839E3-F5BF-464A-B11D-2F25728D3232}"/>
              </a:ext>
            </a:extLst>
          </p:cNvPr>
          <p:cNvSpPr/>
          <p:nvPr/>
        </p:nvSpPr>
        <p:spPr>
          <a:xfrm>
            <a:off x="1981200" y="3505200"/>
            <a:ext cx="1524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80622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800" dirty="0">
                <a:solidFill>
                  <a:prstClr val="black"/>
                </a:solidFill>
              </a:rPr>
              <a:t>History &amp; Problems/Administration/Other Clinical</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Other Clinical</a:t>
            </a:r>
          </a:p>
          <a:p>
            <a:pPr lvl="1"/>
            <a:r>
              <a:rPr lang="en-US" sz="2400" dirty="0"/>
              <a:t>A collection of all information that didn’t have a designated tab location</a:t>
            </a:r>
          </a:p>
        </p:txBody>
      </p:sp>
      <p:pic>
        <p:nvPicPr>
          <p:cNvPr id="2" name="Picture 1">
            <a:extLst>
              <a:ext uri="{FF2B5EF4-FFF2-40B4-BE49-F238E27FC236}">
                <a16:creationId xmlns:a16="http://schemas.microsoft.com/office/drawing/2014/main" id="{8970C592-EE37-4F65-98C1-5FFECA4C8C77}"/>
              </a:ext>
            </a:extLst>
          </p:cNvPr>
          <p:cNvPicPr>
            <a:picLocks noChangeAspect="1"/>
          </p:cNvPicPr>
          <p:nvPr/>
        </p:nvPicPr>
        <p:blipFill>
          <a:blip r:embed="rId3"/>
          <a:stretch>
            <a:fillRect/>
          </a:stretch>
        </p:blipFill>
        <p:spPr>
          <a:xfrm>
            <a:off x="457200" y="3099923"/>
            <a:ext cx="6096000" cy="3053030"/>
          </a:xfrm>
          <a:prstGeom prst="rect">
            <a:avLst/>
          </a:prstGeom>
        </p:spPr>
      </p:pic>
      <p:sp>
        <p:nvSpPr>
          <p:cNvPr id="3" name="Rectangle 2">
            <a:extLst>
              <a:ext uri="{FF2B5EF4-FFF2-40B4-BE49-F238E27FC236}">
                <a16:creationId xmlns:a16="http://schemas.microsoft.com/office/drawing/2014/main" id="{3011D326-AA8B-443A-AD36-E895244DEB67}"/>
              </a:ext>
            </a:extLst>
          </p:cNvPr>
          <p:cNvSpPr/>
          <p:nvPr/>
        </p:nvSpPr>
        <p:spPr>
          <a:xfrm>
            <a:off x="3429000" y="3099923"/>
            <a:ext cx="1600200" cy="17667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501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Autofit/>
          </a:bodyPr>
          <a:lstStyle/>
          <a:p>
            <a:r>
              <a:rPr lang="en-US" sz="2400" dirty="0"/>
              <a:t>Diagnostics/Provider Notes/Nurse/Allied Health/Medications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Diagnostics</a:t>
            </a:r>
          </a:p>
          <a:p>
            <a:pPr lvl="1"/>
            <a:r>
              <a:rPr lang="en-US" sz="2400" dirty="0"/>
              <a:t>Click on headers to see specific Specialties</a:t>
            </a:r>
          </a:p>
          <a:p>
            <a:pPr lvl="1"/>
            <a:r>
              <a:rPr lang="en-US" sz="2400" dirty="0"/>
              <a:t>Left Panel filters view under Lab</a:t>
            </a:r>
          </a:p>
        </p:txBody>
      </p:sp>
      <p:pic>
        <p:nvPicPr>
          <p:cNvPr id="2" name="Picture 1">
            <a:extLst>
              <a:ext uri="{FF2B5EF4-FFF2-40B4-BE49-F238E27FC236}">
                <a16:creationId xmlns:a16="http://schemas.microsoft.com/office/drawing/2014/main" id="{21DF9F11-EA26-49FE-9FC3-A2FF63B937E5}"/>
              </a:ext>
            </a:extLst>
          </p:cNvPr>
          <p:cNvPicPr>
            <a:picLocks noChangeAspect="1"/>
          </p:cNvPicPr>
          <p:nvPr/>
        </p:nvPicPr>
        <p:blipFill>
          <a:blip r:embed="rId3"/>
          <a:stretch>
            <a:fillRect/>
          </a:stretch>
        </p:blipFill>
        <p:spPr>
          <a:xfrm>
            <a:off x="457200" y="3329011"/>
            <a:ext cx="5334000" cy="2797152"/>
          </a:xfrm>
          <a:prstGeom prst="rect">
            <a:avLst/>
          </a:prstGeom>
        </p:spPr>
      </p:pic>
      <p:sp>
        <p:nvSpPr>
          <p:cNvPr id="3" name="Rectangle 2">
            <a:extLst>
              <a:ext uri="{FF2B5EF4-FFF2-40B4-BE49-F238E27FC236}">
                <a16:creationId xmlns:a16="http://schemas.microsoft.com/office/drawing/2014/main" id="{F9677C91-5F56-4D48-B83D-2F892E25DA53}"/>
              </a:ext>
            </a:extLst>
          </p:cNvPr>
          <p:cNvSpPr/>
          <p:nvPr/>
        </p:nvSpPr>
        <p:spPr>
          <a:xfrm>
            <a:off x="1524000" y="4114800"/>
            <a:ext cx="3200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D4867702-8041-4CF2-BC13-ED71DD3F95F0}"/>
              </a:ext>
            </a:extLst>
          </p:cNvPr>
          <p:cNvSpPr/>
          <p:nvPr/>
        </p:nvSpPr>
        <p:spPr>
          <a:xfrm>
            <a:off x="457200" y="4449762"/>
            <a:ext cx="838200" cy="80803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3788231E-F541-4B2B-B482-3824ABDA5B8E}"/>
              </a:ext>
            </a:extLst>
          </p:cNvPr>
          <p:cNvSpPr/>
          <p:nvPr/>
        </p:nvSpPr>
        <p:spPr>
          <a:xfrm>
            <a:off x="5105400" y="3810000"/>
            <a:ext cx="685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8DEF132F-3486-4A7A-836D-495263353CAF}"/>
              </a:ext>
            </a:extLst>
          </p:cNvPr>
          <p:cNvSpPr/>
          <p:nvPr/>
        </p:nvSpPr>
        <p:spPr>
          <a:xfrm>
            <a:off x="5486400" y="3992562"/>
            <a:ext cx="304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TextBox 8">
            <a:extLst>
              <a:ext uri="{FF2B5EF4-FFF2-40B4-BE49-F238E27FC236}">
                <a16:creationId xmlns:a16="http://schemas.microsoft.com/office/drawing/2014/main" id="{84DCE183-09E3-4746-9A4A-AAA0E1CE37F6}"/>
              </a:ext>
            </a:extLst>
          </p:cNvPr>
          <p:cNvSpPr txBox="1"/>
          <p:nvPr/>
        </p:nvSpPr>
        <p:spPr>
          <a:xfrm>
            <a:off x="5943600" y="3733800"/>
            <a:ext cx="2743200" cy="132343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1600" dirty="0"/>
              <a:t>Subcategory – best view</a:t>
            </a:r>
          </a:p>
          <a:p>
            <a:pPr marL="742950" lvl="1" indent="-285750">
              <a:buFont typeface="Arial" panose="020B0604020202020204" pitchFamily="34" charset="0"/>
              <a:buChar char="•"/>
            </a:pPr>
            <a:r>
              <a:rPr lang="en-US" sz="1600" dirty="0"/>
              <a:t>Microorganism- alternative view</a:t>
            </a:r>
          </a:p>
          <a:p>
            <a:pPr marL="285750" indent="-285750">
              <a:buFont typeface="Arial" panose="020B0604020202020204" pitchFamily="34" charset="0"/>
              <a:buChar char="•"/>
            </a:pPr>
            <a:r>
              <a:rPr lang="en-US" sz="1600" dirty="0"/>
              <a:t>Filter – time range/ Inpatient/ subcategory</a:t>
            </a:r>
          </a:p>
        </p:txBody>
      </p:sp>
      <p:sp>
        <p:nvSpPr>
          <p:cNvPr id="10" name="Rectangle 9">
            <a:extLst>
              <a:ext uri="{FF2B5EF4-FFF2-40B4-BE49-F238E27FC236}">
                <a16:creationId xmlns:a16="http://schemas.microsoft.com/office/drawing/2014/main" id="{FCC1CEFF-3925-4EAC-980A-FD580BD0694D}"/>
              </a:ext>
            </a:extLst>
          </p:cNvPr>
          <p:cNvSpPr/>
          <p:nvPr/>
        </p:nvSpPr>
        <p:spPr>
          <a:xfrm>
            <a:off x="533400" y="3329011"/>
            <a:ext cx="1219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30954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9">
                                            <p:txEl>
                                              <p:pRg st="0" end="0"/>
                                            </p:txEl>
                                          </p:spTgt>
                                        </p:tgtEl>
                                        <p:attrNameLst>
                                          <p:attrName>style.visibility</p:attrName>
                                        </p:attrNameLst>
                                      </p:cBhvr>
                                      <p:to>
                                        <p:strVal val="visible"/>
                                      </p:to>
                                    </p:set>
                                    <p:animEffect transition="in" filter="fade">
                                      <p:cBhvr>
                                        <p:cTn id="35" dur="500"/>
                                        <p:tgtEl>
                                          <p:spTgt spid="9">
                                            <p:txEl>
                                              <p:pRg st="0" end="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9">
                                            <p:txEl>
                                              <p:pRg st="1" end="1"/>
                                            </p:txEl>
                                          </p:spTgt>
                                        </p:tgtEl>
                                        <p:attrNameLst>
                                          <p:attrName>style.visibility</p:attrName>
                                        </p:attrNameLst>
                                      </p:cBhvr>
                                      <p:to>
                                        <p:strVal val="visible"/>
                                      </p:to>
                                    </p:set>
                                    <p:animEffect transition="in" filter="fade">
                                      <p:cBhvr>
                                        <p:cTn id="38" dur="500"/>
                                        <p:tgtEl>
                                          <p:spTgt spid="9">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9">
                                            <p:txEl>
                                              <p:pRg st="2" end="2"/>
                                            </p:txEl>
                                          </p:spTgt>
                                        </p:tgtEl>
                                        <p:attrNameLst>
                                          <p:attrName>style.visibility</p:attrName>
                                        </p:attrNameLst>
                                      </p:cBhvr>
                                      <p:to>
                                        <p:strVal val="visible"/>
                                      </p:to>
                                    </p:set>
                                    <p:animEffect transition="in" filter="fade">
                                      <p:cBhvr>
                                        <p:cTn id="49"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400" dirty="0">
                <a:solidFill>
                  <a:prstClr val="black"/>
                </a:solidFill>
              </a:rPr>
              <a:t>Diagnostics/Provider Notes/Nurse/Allied Health/Medications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Provider Notes</a:t>
            </a:r>
          </a:p>
          <a:p>
            <a:pPr lvl="1"/>
            <a:r>
              <a:rPr lang="en-US" dirty="0"/>
              <a:t>All Provider Notes display here</a:t>
            </a:r>
          </a:p>
          <a:p>
            <a:pPr lvl="1"/>
            <a:r>
              <a:rPr lang="en-US" dirty="0"/>
              <a:t>All statuses included (Signed/Draft/Pending)</a:t>
            </a:r>
          </a:p>
          <a:p>
            <a:pPr lvl="1"/>
            <a:r>
              <a:rPr lang="en-US" dirty="0"/>
              <a:t>Click document icon to open and view document</a:t>
            </a:r>
          </a:p>
          <a:p>
            <a:pPr lvl="2"/>
            <a:r>
              <a:rPr lang="en-US" dirty="0"/>
              <a:t>Document icon will display a “</a:t>
            </a:r>
            <a:r>
              <a:rPr lang="en-US" dirty="0">
                <a:sym typeface="Wingdings" panose="05000000000000000000" pitchFamily="2" charset="2"/>
              </a:rPr>
              <a:t>” when viewed</a:t>
            </a:r>
            <a:endParaRPr lang="en-US" dirty="0"/>
          </a:p>
        </p:txBody>
      </p:sp>
      <p:pic>
        <p:nvPicPr>
          <p:cNvPr id="2" name="Picture 1">
            <a:extLst>
              <a:ext uri="{FF2B5EF4-FFF2-40B4-BE49-F238E27FC236}">
                <a16:creationId xmlns:a16="http://schemas.microsoft.com/office/drawing/2014/main" id="{E03F62DC-C296-481F-A69B-1E1EFA6FCF58}"/>
              </a:ext>
            </a:extLst>
          </p:cNvPr>
          <p:cNvPicPr>
            <a:picLocks noChangeAspect="1"/>
          </p:cNvPicPr>
          <p:nvPr/>
        </p:nvPicPr>
        <p:blipFill>
          <a:blip r:embed="rId3"/>
          <a:stretch>
            <a:fillRect/>
          </a:stretch>
        </p:blipFill>
        <p:spPr>
          <a:xfrm>
            <a:off x="457201" y="4839177"/>
            <a:ext cx="5943600" cy="1272930"/>
          </a:xfrm>
          <a:prstGeom prst="rect">
            <a:avLst/>
          </a:prstGeom>
        </p:spPr>
      </p:pic>
      <p:sp>
        <p:nvSpPr>
          <p:cNvPr id="3" name="Rectangle 2">
            <a:extLst>
              <a:ext uri="{FF2B5EF4-FFF2-40B4-BE49-F238E27FC236}">
                <a16:creationId xmlns:a16="http://schemas.microsoft.com/office/drawing/2014/main" id="{300A1B2C-62DD-4941-8A20-65672D67B4EB}"/>
              </a:ext>
            </a:extLst>
          </p:cNvPr>
          <p:cNvSpPr/>
          <p:nvPr/>
        </p:nvSpPr>
        <p:spPr>
          <a:xfrm>
            <a:off x="1981200" y="4825120"/>
            <a:ext cx="1447800" cy="20407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57536D84-61B1-415E-9A04-3D3670A851AA}"/>
              </a:ext>
            </a:extLst>
          </p:cNvPr>
          <p:cNvSpPr/>
          <p:nvPr/>
        </p:nvSpPr>
        <p:spPr>
          <a:xfrm>
            <a:off x="3429000" y="5943600"/>
            <a:ext cx="152400" cy="16850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82604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400" dirty="0">
                <a:solidFill>
                  <a:prstClr val="black"/>
                </a:solidFill>
              </a:rPr>
              <a:t>Diagnostics/Provider Notes/Nurse/Allied Health/Medications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Nurse / Allied health</a:t>
            </a:r>
          </a:p>
          <a:p>
            <a:pPr lvl="1"/>
            <a:r>
              <a:rPr lang="en-US" dirty="0"/>
              <a:t>All non-provider assessments/notes appear here</a:t>
            </a:r>
          </a:p>
        </p:txBody>
      </p:sp>
      <p:pic>
        <p:nvPicPr>
          <p:cNvPr id="2" name="Picture 1">
            <a:extLst>
              <a:ext uri="{FF2B5EF4-FFF2-40B4-BE49-F238E27FC236}">
                <a16:creationId xmlns:a16="http://schemas.microsoft.com/office/drawing/2014/main" id="{04BDB3AF-1712-4075-9DFE-5C2E96429378}"/>
              </a:ext>
            </a:extLst>
          </p:cNvPr>
          <p:cNvPicPr>
            <a:picLocks noChangeAspect="1"/>
          </p:cNvPicPr>
          <p:nvPr/>
        </p:nvPicPr>
        <p:blipFill>
          <a:blip r:embed="rId3"/>
          <a:stretch>
            <a:fillRect/>
          </a:stretch>
        </p:blipFill>
        <p:spPr>
          <a:xfrm>
            <a:off x="457200" y="4388212"/>
            <a:ext cx="5867400" cy="1737951"/>
          </a:xfrm>
          <a:prstGeom prst="rect">
            <a:avLst/>
          </a:prstGeom>
        </p:spPr>
      </p:pic>
      <p:sp>
        <p:nvSpPr>
          <p:cNvPr id="3" name="Rectangle 2">
            <a:extLst>
              <a:ext uri="{FF2B5EF4-FFF2-40B4-BE49-F238E27FC236}">
                <a16:creationId xmlns:a16="http://schemas.microsoft.com/office/drawing/2014/main" id="{9EC0C7C4-2E3D-465E-B873-1F9857F8947F}"/>
              </a:ext>
            </a:extLst>
          </p:cNvPr>
          <p:cNvSpPr/>
          <p:nvPr/>
        </p:nvSpPr>
        <p:spPr>
          <a:xfrm>
            <a:off x="3382762" y="4388212"/>
            <a:ext cx="1447800" cy="15456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08693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sz="2400" dirty="0">
                <a:solidFill>
                  <a:prstClr val="black"/>
                </a:solidFill>
              </a:rPr>
              <a:t>Diagnostics/Provider Notes/Nurse/Allied Health/Medications</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Medications</a:t>
            </a:r>
          </a:p>
          <a:p>
            <a:pPr lvl="1"/>
            <a:r>
              <a:rPr lang="en-US" dirty="0"/>
              <a:t>All medication views are found here</a:t>
            </a:r>
          </a:p>
        </p:txBody>
      </p:sp>
      <p:pic>
        <p:nvPicPr>
          <p:cNvPr id="2" name="Picture 1">
            <a:extLst>
              <a:ext uri="{FF2B5EF4-FFF2-40B4-BE49-F238E27FC236}">
                <a16:creationId xmlns:a16="http://schemas.microsoft.com/office/drawing/2014/main" id="{7255BA03-18D9-4383-A4DC-CE83C9F7B9B2}"/>
              </a:ext>
            </a:extLst>
          </p:cNvPr>
          <p:cNvPicPr>
            <a:picLocks noChangeAspect="1"/>
          </p:cNvPicPr>
          <p:nvPr/>
        </p:nvPicPr>
        <p:blipFill>
          <a:blip r:embed="rId3"/>
          <a:stretch>
            <a:fillRect/>
          </a:stretch>
        </p:blipFill>
        <p:spPr>
          <a:xfrm>
            <a:off x="457200" y="4343400"/>
            <a:ext cx="6050876" cy="1788781"/>
          </a:xfrm>
          <a:prstGeom prst="rect">
            <a:avLst/>
          </a:prstGeom>
        </p:spPr>
      </p:pic>
      <p:sp>
        <p:nvSpPr>
          <p:cNvPr id="3" name="Rectangle 2">
            <a:extLst>
              <a:ext uri="{FF2B5EF4-FFF2-40B4-BE49-F238E27FC236}">
                <a16:creationId xmlns:a16="http://schemas.microsoft.com/office/drawing/2014/main" id="{79A62C8C-10BB-47CC-9398-A1FD0ABE7779}"/>
              </a:ext>
            </a:extLst>
          </p:cNvPr>
          <p:cNvSpPr/>
          <p:nvPr/>
        </p:nvSpPr>
        <p:spPr>
          <a:xfrm>
            <a:off x="4953000" y="4343400"/>
            <a:ext cx="14478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3E89FF0E-A410-4617-9671-4CF83C710729}"/>
              </a:ext>
            </a:extLst>
          </p:cNvPr>
          <p:cNvSpPr/>
          <p:nvPr/>
        </p:nvSpPr>
        <p:spPr>
          <a:xfrm>
            <a:off x="5562600" y="4876800"/>
            <a:ext cx="945476"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7" name="Picture 6">
            <a:extLst>
              <a:ext uri="{FF2B5EF4-FFF2-40B4-BE49-F238E27FC236}">
                <a16:creationId xmlns:a16="http://schemas.microsoft.com/office/drawing/2014/main" id="{05050E92-1B0D-49E4-9D5C-60F8EA845125}"/>
              </a:ext>
            </a:extLst>
          </p:cNvPr>
          <p:cNvPicPr>
            <a:picLocks noChangeAspect="1"/>
          </p:cNvPicPr>
          <p:nvPr/>
        </p:nvPicPr>
        <p:blipFill>
          <a:blip r:embed="rId4"/>
          <a:stretch>
            <a:fillRect/>
          </a:stretch>
        </p:blipFill>
        <p:spPr>
          <a:xfrm>
            <a:off x="6953008" y="4340390"/>
            <a:ext cx="1033518" cy="1788781"/>
          </a:xfrm>
          <a:prstGeom prst="rect">
            <a:avLst/>
          </a:prstGeom>
        </p:spPr>
      </p:pic>
      <p:cxnSp>
        <p:nvCxnSpPr>
          <p:cNvPr id="9" name="Straight Arrow Connector 8">
            <a:extLst>
              <a:ext uri="{FF2B5EF4-FFF2-40B4-BE49-F238E27FC236}">
                <a16:creationId xmlns:a16="http://schemas.microsoft.com/office/drawing/2014/main" id="{657289BF-2BBC-4A82-B9B0-57BFC92E78D0}"/>
              </a:ext>
            </a:extLst>
          </p:cNvPr>
          <p:cNvCxnSpPr>
            <a:stCxn id="4" idx="3"/>
          </p:cNvCxnSpPr>
          <p:nvPr/>
        </p:nvCxnSpPr>
        <p:spPr>
          <a:xfrm>
            <a:off x="6508076" y="4991100"/>
            <a:ext cx="457200" cy="26670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7735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Reference Panel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Patient information that constantly displays</a:t>
            </a:r>
          </a:p>
          <a:p>
            <a:r>
              <a:rPr lang="en-US" sz="2400" dirty="0"/>
              <a:t>Name/Age/Gender/DOB/Medical Record #</a:t>
            </a:r>
          </a:p>
          <a:p>
            <a:r>
              <a:rPr lang="en-US" sz="2400" dirty="0"/>
              <a:t>Status/Floor/Room</a:t>
            </a:r>
          </a:p>
          <a:p>
            <a:r>
              <a:rPr lang="en-US" sz="2400" dirty="0"/>
              <a:t>Height/Weight</a:t>
            </a:r>
          </a:p>
          <a:p>
            <a:pPr lvl="1"/>
            <a:r>
              <a:rPr lang="en-US" sz="2000" dirty="0"/>
              <a:t>Calculated BSA/BMI</a:t>
            </a:r>
          </a:p>
          <a:p>
            <a:r>
              <a:rPr lang="en-US" sz="2400" dirty="0"/>
              <a:t>Acct# Button</a:t>
            </a:r>
          </a:p>
          <a:p>
            <a:pPr lvl="1"/>
            <a:r>
              <a:rPr lang="en-US" sz="2000" dirty="0"/>
              <a:t>Click to select Visit(s)</a:t>
            </a:r>
          </a:p>
          <a:p>
            <a:r>
              <a:rPr lang="en-US" sz="2400" dirty="0"/>
              <a:t>Resuscitation Status Button</a:t>
            </a:r>
          </a:p>
          <a:p>
            <a:pPr lvl="1"/>
            <a:r>
              <a:rPr lang="en-US" sz="2000" dirty="0"/>
              <a:t>Displays Code Status (Hx available(?) if not ordered)</a:t>
            </a:r>
          </a:p>
          <a:p>
            <a:pPr lvl="1"/>
            <a:r>
              <a:rPr lang="en-US" sz="2000" dirty="0"/>
              <a:t>Link to code Status Hx/MOLST Hx</a:t>
            </a:r>
          </a:p>
          <a:p>
            <a:pPr lvl="1"/>
            <a:r>
              <a:rPr lang="en-US" sz="2000" dirty="0"/>
              <a:t>Able to order/edit Code Status from linked page</a:t>
            </a:r>
          </a:p>
        </p:txBody>
      </p:sp>
      <p:pic>
        <p:nvPicPr>
          <p:cNvPr id="2" name="Picture 1">
            <a:extLst>
              <a:ext uri="{FF2B5EF4-FFF2-40B4-BE49-F238E27FC236}">
                <a16:creationId xmlns:a16="http://schemas.microsoft.com/office/drawing/2014/main" id="{451E3F8B-A5FE-4802-8EC2-8FD57D9969D1}"/>
              </a:ext>
            </a:extLst>
          </p:cNvPr>
          <p:cNvPicPr>
            <a:picLocks noChangeAspect="1"/>
          </p:cNvPicPr>
          <p:nvPr/>
        </p:nvPicPr>
        <p:blipFill rotWithShape="1">
          <a:blip r:embed="rId3"/>
          <a:srcRect l="79630"/>
          <a:stretch/>
        </p:blipFill>
        <p:spPr>
          <a:xfrm>
            <a:off x="7010400" y="2551142"/>
            <a:ext cx="1676400" cy="3575021"/>
          </a:xfrm>
          <a:prstGeom prst="rect">
            <a:avLst/>
          </a:prstGeom>
        </p:spPr>
      </p:pic>
      <p:sp>
        <p:nvSpPr>
          <p:cNvPr id="3" name="Rectangle 2">
            <a:extLst>
              <a:ext uri="{FF2B5EF4-FFF2-40B4-BE49-F238E27FC236}">
                <a16:creationId xmlns:a16="http://schemas.microsoft.com/office/drawing/2014/main" id="{562D8EC4-E91A-47DD-89F9-F77157737B85}"/>
              </a:ext>
            </a:extLst>
          </p:cNvPr>
          <p:cNvSpPr/>
          <p:nvPr/>
        </p:nvSpPr>
        <p:spPr>
          <a:xfrm>
            <a:off x="7010400" y="2819400"/>
            <a:ext cx="1676400" cy="1371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5DDD2C0D-FD00-4AC9-A091-575C44F9030A}"/>
              </a:ext>
            </a:extLst>
          </p:cNvPr>
          <p:cNvSpPr/>
          <p:nvPr/>
        </p:nvSpPr>
        <p:spPr>
          <a:xfrm>
            <a:off x="7391400" y="3048000"/>
            <a:ext cx="914400" cy="381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5C589A91-D1AD-4AFC-8654-CE2D1D1E638F}"/>
              </a:ext>
            </a:extLst>
          </p:cNvPr>
          <p:cNvSpPr/>
          <p:nvPr/>
        </p:nvSpPr>
        <p:spPr>
          <a:xfrm>
            <a:off x="7010400" y="3429000"/>
            <a:ext cx="1219200" cy="182562"/>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B927E9A3-2DAC-4EE3-B613-8A2E817BD8C9}"/>
              </a:ext>
            </a:extLst>
          </p:cNvPr>
          <p:cNvSpPr/>
          <p:nvPr/>
        </p:nvSpPr>
        <p:spPr>
          <a:xfrm>
            <a:off x="7010400" y="3657600"/>
            <a:ext cx="1600200" cy="22222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3FBB3D69-2A94-4866-9748-508D479990E1}"/>
              </a:ext>
            </a:extLst>
          </p:cNvPr>
          <p:cNvSpPr/>
          <p:nvPr/>
        </p:nvSpPr>
        <p:spPr>
          <a:xfrm>
            <a:off x="7086600" y="3925858"/>
            <a:ext cx="685800" cy="22222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extLst>
              <a:ext uri="{FF2B5EF4-FFF2-40B4-BE49-F238E27FC236}">
                <a16:creationId xmlns:a16="http://schemas.microsoft.com/office/drawing/2014/main" id="{A1C17F6E-7B6F-4618-BB40-0C2244172A51}"/>
              </a:ext>
            </a:extLst>
          </p:cNvPr>
          <p:cNvSpPr/>
          <p:nvPr/>
        </p:nvSpPr>
        <p:spPr>
          <a:xfrm>
            <a:off x="7924800" y="3925858"/>
            <a:ext cx="685800" cy="22222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1996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Effect transition="in" filter="fade">
                                      <p:cBhvr>
                                        <p:cTn id="38" dur="500"/>
                                        <p:tgtEl>
                                          <p:spTgt spid="6">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Effect transition="in" filter="fade">
                                      <p:cBhvr>
                                        <p:cTn id="49" dur="500"/>
                                        <p:tgtEl>
                                          <p:spTgt spid="6">
                                            <p:txEl>
                                              <p:pRg st="5" end="5"/>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6">
                                            <p:txEl>
                                              <p:pRg st="6" end="6"/>
                                            </p:txEl>
                                          </p:spTgt>
                                        </p:tgtEl>
                                        <p:attrNameLst>
                                          <p:attrName>style.visibility</p:attrName>
                                        </p:attrNameLst>
                                      </p:cBhvr>
                                      <p:to>
                                        <p:strVal val="visible"/>
                                      </p:to>
                                    </p:set>
                                    <p:animEffect transition="in" filter="fade">
                                      <p:cBhvr>
                                        <p:cTn id="52" dur="500"/>
                                        <p:tgtEl>
                                          <p:spTgt spid="6">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animEffect transition="in" filter="fade">
                                      <p:cBhvr>
                                        <p:cTn id="63" dur="500"/>
                                        <p:tgtEl>
                                          <p:spTgt spid="6">
                                            <p:txEl>
                                              <p:pRg st="7" end="7"/>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6">
                                            <p:txEl>
                                              <p:pRg st="8" end="8"/>
                                            </p:txEl>
                                          </p:spTgt>
                                        </p:tgtEl>
                                        <p:attrNameLst>
                                          <p:attrName>style.visibility</p:attrName>
                                        </p:attrNameLst>
                                      </p:cBhvr>
                                      <p:to>
                                        <p:strVal val="visible"/>
                                      </p:to>
                                    </p:set>
                                    <p:animEffect transition="in" filter="fade">
                                      <p:cBhvr>
                                        <p:cTn id="66" dur="500"/>
                                        <p:tgtEl>
                                          <p:spTgt spid="6">
                                            <p:txEl>
                                              <p:pRg st="8" end="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6">
                                            <p:txEl>
                                              <p:pRg st="9" end="9"/>
                                            </p:txEl>
                                          </p:spTgt>
                                        </p:tgtEl>
                                        <p:attrNameLst>
                                          <p:attrName>style.visibility</p:attrName>
                                        </p:attrNameLst>
                                      </p:cBhvr>
                                      <p:to>
                                        <p:strVal val="visible"/>
                                      </p:to>
                                    </p:set>
                                    <p:animEffect transition="in" filter="fade">
                                      <p:cBhvr>
                                        <p:cTn id="71" dur="500"/>
                                        <p:tgtEl>
                                          <p:spTgt spid="6">
                                            <p:txEl>
                                              <p:pRg st="9" end="9"/>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6">
                                            <p:txEl>
                                              <p:pRg st="10" end="10"/>
                                            </p:txEl>
                                          </p:spTgt>
                                        </p:tgtEl>
                                        <p:attrNameLst>
                                          <p:attrName>style.visibility</p:attrName>
                                        </p:attrNameLst>
                                      </p:cBhvr>
                                      <p:to>
                                        <p:strVal val="visible"/>
                                      </p:to>
                                    </p:set>
                                    <p:animEffect transition="in" filter="fade">
                                      <p:cBhvr>
                                        <p:cTn id="74"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Reference Panel</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Search Chart</a:t>
            </a:r>
          </a:p>
          <a:p>
            <a:r>
              <a:rPr lang="en-US" dirty="0"/>
              <a:t>Locked Widgets</a:t>
            </a:r>
          </a:p>
          <a:p>
            <a:pPr lvl="1"/>
            <a:r>
              <a:rPr lang="en-US" dirty="0"/>
              <a:t>Collapsed here to display them</a:t>
            </a:r>
          </a:p>
        </p:txBody>
      </p:sp>
      <p:pic>
        <p:nvPicPr>
          <p:cNvPr id="2" name="Picture 1">
            <a:extLst>
              <a:ext uri="{FF2B5EF4-FFF2-40B4-BE49-F238E27FC236}">
                <a16:creationId xmlns:a16="http://schemas.microsoft.com/office/drawing/2014/main" id="{4BCBCAF1-69AF-419B-B50D-95F8C5A6FFCD}"/>
              </a:ext>
            </a:extLst>
          </p:cNvPr>
          <p:cNvPicPr>
            <a:picLocks noChangeAspect="1"/>
          </p:cNvPicPr>
          <p:nvPr/>
        </p:nvPicPr>
        <p:blipFill>
          <a:blip r:embed="rId3"/>
          <a:stretch>
            <a:fillRect/>
          </a:stretch>
        </p:blipFill>
        <p:spPr>
          <a:xfrm>
            <a:off x="6781598" y="2698053"/>
            <a:ext cx="1905202" cy="3428110"/>
          </a:xfrm>
          <a:prstGeom prst="rect">
            <a:avLst/>
          </a:prstGeom>
        </p:spPr>
      </p:pic>
      <p:sp>
        <p:nvSpPr>
          <p:cNvPr id="3" name="Rectangle 2">
            <a:extLst>
              <a:ext uri="{FF2B5EF4-FFF2-40B4-BE49-F238E27FC236}">
                <a16:creationId xmlns:a16="http://schemas.microsoft.com/office/drawing/2014/main" id="{F85B5CDB-97D8-4E42-AEEE-699681340C4E}"/>
              </a:ext>
            </a:extLst>
          </p:cNvPr>
          <p:cNvSpPr/>
          <p:nvPr/>
        </p:nvSpPr>
        <p:spPr>
          <a:xfrm>
            <a:off x="6781598" y="4343400"/>
            <a:ext cx="1905202" cy="17827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97376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Chart Search</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Search Chart</a:t>
            </a:r>
          </a:p>
          <a:p>
            <a:pPr lvl="1"/>
            <a:r>
              <a:rPr lang="en-US" dirty="0"/>
              <a:t>Type any element in chart (must exist in chart)</a:t>
            </a:r>
          </a:p>
          <a:p>
            <a:pPr lvl="1"/>
            <a:r>
              <a:rPr lang="en-US" dirty="0"/>
              <a:t>Clickable options display</a:t>
            </a:r>
          </a:p>
          <a:p>
            <a:pPr lvl="1"/>
            <a:r>
              <a:rPr lang="en-US" dirty="0"/>
              <a:t>Popup results display</a:t>
            </a:r>
          </a:p>
        </p:txBody>
      </p:sp>
      <p:pic>
        <p:nvPicPr>
          <p:cNvPr id="2" name="Picture 1">
            <a:extLst>
              <a:ext uri="{FF2B5EF4-FFF2-40B4-BE49-F238E27FC236}">
                <a16:creationId xmlns:a16="http://schemas.microsoft.com/office/drawing/2014/main" id="{4BCBCAF1-69AF-419B-B50D-95F8C5A6FFCD}"/>
              </a:ext>
            </a:extLst>
          </p:cNvPr>
          <p:cNvPicPr>
            <a:picLocks noChangeAspect="1"/>
          </p:cNvPicPr>
          <p:nvPr/>
        </p:nvPicPr>
        <p:blipFill>
          <a:blip r:embed="rId3"/>
          <a:stretch>
            <a:fillRect/>
          </a:stretch>
        </p:blipFill>
        <p:spPr>
          <a:xfrm>
            <a:off x="6781598" y="2698053"/>
            <a:ext cx="1905202" cy="3428110"/>
          </a:xfrm>
          <a:prstGeom prst="rect">
            <a:avLst/>
          </a:prstGeom>
        </p:spPr>
      </p:pic>
      <p:sp>
        <p:nvSpPr>
          <p:cNvPr id="3" name="Rectangle 2">
            <a:extLst>
              <a:ext uri="{FF2B5EF4-FFF2-40B4-BE49-F238E27FC236}">
                <a16:creationId xmlns:a16="http://schemas.microsoft.com/office/drawing/2014/main" id="{F85B5CDB-97D8-4E42-AEEE-699681340C4E}"/>
              </a:ext>
            </a:extLst>
          </p:cNvPr>
          <p:cNvSpPr/>
          <p:nvPr/>
        </p:nvSpPr>
        <p:spPr>
          <a:xfrm>
            <a:off x="6781598" y="4343401"/>
            <a:ext cx="1905202" cy="304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Picture 3">
            <a:extLst>
              <a:ext uri="{FF2B5EF4-FFF2-40B4-BE49-F238E27FC236}">
                <a16:creationId xmlns:a16="http://schemas.microsoft.com/office/drawing/2014/main" id="{96EA8726-4CA3-42AD-8564-DB9539E2A695}"/>
              </a:ext>
            </a:extLst>
          </p:cNvPr>
          <p:cNvPicPr>
            <a:picLocks noChangeAspect="1"/>
          </p:cNvPicPr>
          <p:nvPr/>
        </p:nvPicPr>
        <p:blipFill>
          <a:blip r:embed="rId4"/>
          <a:stretch>
            <a:fillRect/>
          </a:stretch>
        </p:blipFill>
        <p:spPr>
          <a:xfrm>
            <a:off x="3810000" y="4343401"/>
            <a:ext cx="2886478" cy="1076475"/>
          </a:xfrm>
          <a:prstGeom prst="rect">
            <a:avLst/>
          </a:prstGeom>
        </p:spPr>
      </p:pic>
    </p:spTree>
    <p:extLst>
      <p:ext uri="{BB962C8B-B14F-4D97-AF65-F5344CB8AC3E}">
        <p14:creationId xmlns:p14="http://schemas.microsoft.com/office/powerpoint/2010/main" val="7634989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Reference Panel Widgets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Box with up arrow</a:t>
            </a:r>
          </a:p>
          <a:p>
            <a:pPr lvl="1"/>
            <a:r>
              <a:rPr lang="en-US" sz="2400" dirty="0"/>
              <a:t>Collapses and expands widgets</a:t>
            </a:r>
          </a:p>
          <a:p>
            <a:r>
              <a:rPr lang="en-US" sz="2800" dirty="0"/>
              <a:t>Click Widget Header for more detail</a:t>
            </a:r>
          </a:p>
          <a:p>
            <a:r>
              <a:rPr lang="en-US" sz="2800" dirty="0"/>
              <a:t>Widget editor (cogwheel on Summary)</a:t>
            </a:r>
          </a:p>
          <a:p>
            <a:pPr lvl="1"/>
            <a:r>
              <a:rPr lang="en-US" sz="2400" dirty="0"/>
              <a:t>Can add widget(s) below locked 4</a:t>
            </a:r>
          </a:p>
          <a:p>
            <a:pPr marL="0" indent="0">
              <a:buNone/>
            </a:pPr>
            <a:endParaRPr lang="en-US" sz="2800" dirty="0"/>
          </a:p>
          <a:p>
            <a:pPr marL="0" indent="0">
              <a:buNone/>
            </a:pPr>
            <a:r>
              <a:rPr lang="en-US" sz="2800" dirty="0"/>
              <a:t>**Recommended to always </a:t>
            </a:r>
          </a:p>
          <a:p>
            <a:pPr marL="0" indent="0">
              <a:buNone/>
            </a:pPr>
            <a:r>
              <a:rPr lang="en-US" sz="2800" dirty="0"/>
              <a:t>     leave Allergies open**</a:t>
            </a:r>
          </a:p>
        </p:txBody>
      </p:sp>
      <p:pic>
        <p:nvPicPr>
          <p:cNvPr id="2" name="Picture 1">
            <a:extLst>
              <a:ext uri="{FF2B5EF4-FFF2-40B4-BE49-F238E27FC236}">
                <a16:creationId xmlns:a16="http://schemas.microsoft.com/office/drawing/2014/main" id="{4BCBCAF1-69AF-419B-B50D-95F8C5A6FFCD}"/>
              </a:ext>
            </a:extLst>
          </p:cNvPr>
          <p:cNvPicPr>
            <a:picLocks noChangeAspect="1"/>
          </p:cNvPicPr>
          <p:nvPr/>
        </p:nvPicPr>
        <p:blipFill>
          <a:blip r:embed="rId3"/>
          <a:stretch>
            <a:fillRect/>
          </a:stretch>
        </p:blipFill>
        <p:spPr>
          <a:xfrm>
            <a:off x="6781598" y="2698053"/>
            <a:ext cx="1905202" cy="3428110"/>
          </a:xfrm>
          <a:prstGeom prst="rect">
            <a:avLst/>
          </a:prstGeom>
        </p:spPr>
      </p:pic>
      <p:sp>
        <p:nvSpPr>
          <p:cNvPr id="3" name="Rectangle 2">
            <a:extLst>
              <a:ext uri="{FF2B5EF4-FFF2-40B4-BE49-F238E27FC236}">
                <a16:creationId xmlns:a16="http://schemas.microsoft.com/office/drawing/2014/main" id="{F85B5CDB-97D8-4E42-AEEE-699681340C4E}"/>
              </a:ext>
            </a:extLst>
          </p:cNvPr>
          <p:cNvSpPr/>
          <p:nvPr/>
        </p:nvSpPr>
        <p:spPr>
          <a:xfrm>
            <a:off x="6781598" y="4343400"/>
            <a:ext cx="1905202" cy="17827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36F1D82B-C9B4-48FE-B282-B7484998BE7E}"/>
              </a:ext>
            </a:extLst>
          </p:cNvPr>
          <p:cNvSpPr/>
          <p:nvPr/>
        </p:nvSpPr>
        <p:spPr>
          <a:xfrm>
            <a:off x="7239000" y="4572000"/>
            <a:ext cx="2286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1368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6" end="6"/>
                                            </p:txEl>
                                          </p:spTgt>
                                        </p:tgtEl>
                                        <p:attrNameLst>
                                          <p:attrName>style.visibility</p:attrName>
                                        </p:attrNameLst>
                                      </p:cBhvr>
                                      <p:to>
                                        <p:strVal val="visible"/>
                                      </p:to>
                                    </p:set>
                                    <p:animEffect transition="in" filter="fade">
                                      <p:cBhvr>
                                        <p:cTn id="7" dur="500"/>
                                        <p:tgtEl>
                                          <p:spTgt spid="6">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7" end="7"/>
                                            </p:txEl>
                                          </p:spTgt>
                                        </p:tgtEl>
                                        <p:attrNameLst>
                                          <p:attrName>style.visibility</p:attrName>
                                        </p:attrNameLst>
                                      </p:cBhvr>
                                      <p:to>
                                        <p:strVal val="visible"/>
                                      </p:to>
                                    </p:set>
                                    <p:animEffect transition="in" filter="fade">
                                      <p:cBhvr>
                                        <p:cTn id="10"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3F658F4-E361-4D3C-9C3B-1090FCAEBDB9}"/>
              </a:ext>
            </a:extLst>
          </p:cNvPr>
          <p:cNvSpPr>
            <a:spLocks noGrp="1"/>
          </p:cNvSpPr>
          <p:nvPr>
            <p:ph type="title"/>
          </p:nvPr>
        </p:nvSpPr>
        <p:spPr/>
        <p:txBody>
          <a:bodyPr/>
          <a:lstStyle/>
          <a:p>
            <a:r>
              <a:rPr lang="en-US" dirty="0"/>
              <a:t>Document</a:t>
            </a:r>
          </a:p>
        </p:txBody>
      </p:sp>
      <p:sp>
        <p:nvSpPr>
          <p:cNvPr id="3" name="Text Placeholder 2">
            <a:extLst>
              <a:ext uri="{FF2B5EF4-FFF2-40B4-BE49-F238E27FC236}">
                <a16:creationId xmlns:a16="http://schemas.microsoft.com/office/drawing/2014/main" id="{0E534AB1-199F-4DF9-916B-D4155BF7C036}"/>
              </a:ext>
            </a:extLst>
          </p:cNvPr>
          <p:cNvSpPr>
            <a:spLocks noGrp="1"/>
          </p:cNvSpPr>
          <p:nvPr>
            <p:ph type="body" idx="1"/>
          </p:nvPr>
        </p:nvSpPr>
        <p:spPr/>
        <p:txBody>
          <a:bodyPr/>
          <a:lstStyle/>
          <a:p>
            <a:r>
              <a:rPr lang="en-US" dirty="0"/>
              <a:t>Introduction to the Document</a:t>
            </a:r>
          </a:p>
        </p:txBody>
      </p:sp>
    </p:spTree>
    <p:extLst>
      <p:ext uri="{BB962C8B-B14F-4D97-AF65-F5344CB8AC3E}">
        <p14:creationId xmlns:p14="http://schemas.microsoft.com/office/powerpoint/2010/main" val="3118616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sz="2800" dirty="0"/>
              <a:t>Favorite Documents display (yellow star) to select</a:t>
            </a:r>
          </a:p>
          <a:p>
            <a:r>
              <a:rPr lang="en-US" sz="2400" dirty="0"/>
              <a:t>Existing (Draft/Pending) display in Grey area under “MY”</a:t>
            </a:r>
          </a:p>
        </p:txBody>
      </p:sp>
      <p:pic>
        <p:nvPicPr>
          <p:cNvPr id="7" name="Picture 6">
            <a:extLst>
              <a:ext uri="{FF2B5EF4-FFF2-40B4-BE49-F238E27FC236}">
                <a16:creationId xmlns:a16="http://schemas.microsoft.com/office/drawing/2014/main" id="{CD4D5B48-7057-4744-822E-EA1D928A0A8A}"/>
              </a:ext>
            </a:extLst>
          </p:cNvPr>
          <p:cNvPicPr>
            <a:picLocks noChangeAspect="1"/>
          </p:cNvPicPr>
          <p:nvPr/>
        </p:nvPicPr>
        <p:blipFill>
          <a:blip r:embed="rId3"/>
          <a:stretch>
            <a:fillRect/>
          </a:stretch>
        </p:blipFill>
        <p:spPr>
          <a:xfrm>
            <a:off x="457200" y="2610988"/>
            <a:ext cx="6629400" cy="3515175"/>
          </a:xfrm>
          <a:prstGeom prst="rect">
            <a:avLst/>
          </a:prstGeom>
        </p:spPr>
      </p:pic>
      <p:sp>
        <p:nvSpPr>
          <p:cNvPr id="3" name="Rectangle 2">
            <a:extLst>
              <a:ext uri="{FF2B5EF4-FFF2-40B4-BE49-F238E27FC236}">
                <a16:creationId xmlns:a16="http://schemas.microsoft.com/office/drawing/2014/main" id="{EBF626A9-6925-4323-8859-27E4AB1F15D0}"/>
              </a:ext>
            </a:extLst>
          </p:cNvPr>
          <p:cNvSpPr/>
          <p:nvPr/>
        </p:nvSpPr>
        <p:spPr>
          <a:xfrm>
            <a:off x="3804557" y="2618013"/>
            <a:ext cx="462643" cy="27758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018021EF-CA99-4F0C-BBF9-35F019BBD2C2}"/>
              </a:ext>
            </a:extLst>
          </p:cNvPr>
          <p:cNvSpPr/>
          <p:nvPr/>
        </p:nvSpPr>
        <p:spPr>
          <a:xfrm>
            <a:off x="457200" y="3505200"/>
            <a:ext cx="6629400" cy="7620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7285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“Show All” – displays all documents with favorites at the top</a:t>
            </a:r>
          </a:p>
          <a:p>
            <a:r>
              <a:rPr lang="en-US" dirty="0"/>
              <a:t>“Search New Documents” – Displays all ED documents alphabetically</a:t>
            </a:r>
          </a:p>
          <a:p>
            <a:pPr lvl="1"/>
            <a:r>
              <a:rPr lang="en-US" dirty="0"/>
              <a:t>Click on Star to make it a favorite (Done for you)</a:t>
            </a:r>
          </a:p>
        </p:txBody>
      </p:sp>
      <p:pic>
        <p:nvPicPr>
          <p:cNvPr id="8" name="Picture 7">
            <a:extLst>
              <a:ext uri="{FF2B5EF4-FFF2-40B4-BE49-F238E27FC236}">
                <a16:creationId xmlns:a16="http://schemas.microsoft.com/office/drawing/2014/main" id="{C186C409-7D32-462D-A67D-8473530E05D6}"/>
              </a:ext>
            </a:extLst>
          </p:cNvPr>
          <p:cNvPicPr>
            <a:picLocks noChangeAspect="1"/>
          </p:cNvPicPr>
          <p:nvPr/>
        </p:nvPicPr>
        <p:blipFill>
          <a:blip r:embed="rId3"/>
          <a:stretch>
            <a:fillRect/>
          </a:stretch>
        </p:blipFill>
        <p:spPr>
          <a:xfrm>
            <a:off x="5524003" y="4267200"/>
            <a:ext cx="3161318" cy="1807995"/>
          </a:xfrm>
          <a:prstGeom prst="rect">
            <a:avLst/>
          </a:prstGeom>
        </p:spPr>
      </p:pic>
      <p:sp>
        <p:nvSpPr>
          <p:cNvPr id="3" name="Rectangle 2">
            <a:extLst>
              <a:ext uri="{FF2B5EF4-FFF2-40B4-BE49-F238E27FC236}">
                <a16:creationId xmlns:a16="http://schemas.microsoft.com/office/drawing/2014/main" id="{E60AE2B4-1D01-46E6-9A22-9CFD41635632}"/>
              </a:ext>
            </a:extLst>
          </p:cNvPr>
          <p:cNvSpPr/>
          <p:nvPr/>
        </p:nvSpPr>
        <p:spPr>
          <a:xfrm>
            <a:off x="5524002" y="4267200"/>
            <a:ext cx="571998"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580F929D-471A-413E-8871-23DB7036492B}"/>
              </a:ext>
            </a:extLst>
          </p:cNvPr>
          <p:cNvSpPr/>
          <p:nvPr/>
        </p:nvSpPr>
        <p:spPr>
          <a:xfrm>
            <a:off x="6096000" y="4267200"/>
            <a:ext cx="2589320" cy="180799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C3EE5178-5B0B-43F8-B363-7BFFFEB74EC6}"/>
              </a:ext>
            </a:extLst>
          </p:cNvPr>
          <p:cNvSpPr/>
          <p:nvPr/>
        </p:nvSpPr>
        <p:spPr>
          <a:xfrm>
            <a:off x="8382000" y="4495800"/>
            <a:ext cx="228600" cy="1579395"/>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6657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Training on Document details will be done in person</a:t>
            </a:r>
          </a:p>
          <a:p>
            <a:pPr lvl="1"/>
            <a:r>
              <a:rPr lang="en-US" sz="2400" dirty="0"/>
              <a:t>Header links jump to that location in chart</a:t>
            </a:r>
          </a:p>
          <a:p>
            <a:pPr lvl="1"/>
            <a:r>
              <a:rPr lang="en-US" sz="2400" dirty="0"/>
              <a:t>Clicking section headers opens them for editing</a:t>
            </a:r>
          </a:p>
          <a:p>
            <a:pPr lvl="1"/>
            <a:r>
              <a:rPr lang="en-US" sz="2400" dirty="0"/>
              <a:t>HPI shown below in Edit mode (note arrow)</a:t>
            </a:r>
          </a:p>
          <a:p>
            <a:pPr lvl="1"/>
            <a:r>
              <a:rPr lang="en-US" sz="2400" dirty="0"/>
              <a:t>                                             Save (draft) and Sign options</a:t>
            </a:r>
          </a:p>
        </p:txBody>
      </p:sp>
      <p:pic>
        <p:nvPicPr>
          <p:cNvPr id="2" name="Picture 1">
            <a:extLst>
              <a:ext uri="{FF2B5EF4-FFF2-40B4-BE49-F238E27FC236}">
                <a16:creationId xmlns:a16="http://schemas.microsoft.com/office/drawing/2014/main" id="{FD19B10F-2BC2-4E9E-937F-63E087F788D3}"/>
              </a:ext>
            </a:extLst>
          </p:cNvPr>
          <p:cNvPicPr>
            <a:picLocks noChangeAspect="1"/>
          </p:cNvPicPr>
          <p:nvPr/>
        </p:nvPicPr>
        <p:blipFill>
          <a:blip r:embed="rId3"/>
          <a:stretch>
            <a:fillRect/>
          </a:stretch>
        </p:blipFill>
        <p:spPr>
          <a:xfrm>
            <a:off x="457200" y="3593833"/>
            <a:ext cx="3733800" cy="2532330"/>
          </a:xfrm>
          <a:prstGeom prst="rect">
            <a:avLst/>
          </a:prstGeom>
        </p:spPr>
      </p:pic>
      <p:sp>
        <p:nvSpPr>
          <p:cNvPr id="3" name="Rectangle 2">
            <a:extLst>
              <a:ext uri="{FF2B5EF4-FFF2-40B4-BE49-F238E27FC236}">
                <a16:creationId xmlns:a16="http://schemas.microsoft.com/office/drawing/2014/main" id="{AD5C4DF4-2CBF-46D1-8385-177E3715BA65}"/>
              </a:ext>
            </a:extLst>
          </p:cNvPr>
          <p:cNvSpPr/>
          <p:nvPr/>
        </p:nvSpPr>
        <p:spPr>
          <a:xfrm>
            <a:off x="457200" y="3784847"/>
            <a:ext cx="20574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9616E74A-16D2-404B-9B21-E8B0EB85D14D}"/>
              </a:ext>
            </a:extLst>
          </p:cNvPr>
          <p:cNvSpPr/>
          <p:nvPr/>
        </p:nvSpPr>
        <p:spPr>
          <a:xfrm>
            <a:off x="609600" y="3937247"/>
            <a:ext cx="685800" cy="10135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B5B11DA5-89BA-44ED-87CF-44ED47F872C4}"/>
              </a:ext>
            </a:extLst>
          </p:cNvPr>
          <p:cNvSpPr/>
          <p:nvPr/>
        </p:nvSpPr>
        <p:spPr>
          <a:xfrm>
            <a:off x="609600" y="4800600"/>
            <a:ext cx="533400" cy="10135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39935BC2-237A-4A18-810B-A89A1742543F}"/>
              </a:ext>
            </a:extLst>
          </p:cNvPr>
          <p:cNvSpPr/>
          <p:nvPr/>
        </p:nvSpPr>
        <p:spPr>
          <a:xfrm>
            <a:off x="609600" y="6032233"/>
            <a:ext cx="228600" cy="9393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228BB4BD-78BA-4376-992F-40BF320EA290}"/>
              </a:ext>
            </a:extLst>
          </p:cNvPr>
          <p:cNvPicPr>
            <a:picLocks noChangeAspect="1"/>
          </p:cNvPicPr>
          <p:nvPr/>
        </p:nvPicPr>
        <p:blipFill>
          <a:blip r:embed="rId4"/>
          <a:stretch>
            <a:fillRect/>
          </a:stretch>
        </p:blipFill>
        <p:spPr>
          <a:xfrm>
            <a:off x="4685742" y="4216801"/>
            <a:ext cx="4001058" cy="1862397"/>
          </a:xfrm>
          <a:prstGeom prst="rect">
            <a:avLst/>
          </a:prstGeom>
        </p:spPr>
      </p:pic>
      <p:sp>
        <p:nvSpPr>
          <p:cNvPr id="10" name="Rectangle 9">
            <a:extLst>
              <a:ext uri="{FF2B5EF4-FFF2-40B4-BE49-F238E27FC236}">
                <a16:creationId xmlns:a16="http://schemas.microsoft.com/office/drawing/2014/main" id="{B8921A98-C0B7-4BE0-8939-1BA2163DB4AE}"/>
              </a:ext>
            </a:extLst>
          </p:cNvPr>
          <p:cNvSpPr/>
          <p:nvPr/>
        </p:nvSpPr>
        <p:spPr>
          <a:xfrm>
            <a:off x="4685742" y="4216801"/>
            <a:ext cx="191058" cy="20279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33786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6">
                                            <p:txEl>
                                              <p:pRg st="3" end="3"/>
                                            </p:txEl>
                                          </p:spTgt>
                                        </p:tgtEl>
                                        <p:attrNameLst>
                                          <p:attrName>style.visibility</p:attrName>
                                        </p:attrNameLst>
                                      </p:cBhvr>
                                      <p:to>
                                        <p:strVal val="visible"/>
                                      </p:to>
                                    </p:set>
                                    <p:animEffect transition="in" filter="fade">
                                      <p:cBhvr>
                                        <p:cTn id="49" dur="500"/>
                                        <p:tgtEl>
                                          <p:spTgt spid="6">
                                            <p:txEl>
                                              <p:pRg st="3" end="3"/>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6">
                                            <p:txEl>
                                              <p:pRg st="4" end="4"/>
                                            </p:txEl>
                                          </p:spTgt>
                                        </p:tgtEl>
                                        <p:attrNameLst>
                                          <p:attrName>style.visibility</p:attrName>
                                        </p:attrNameLst>
                                      </p:cBhvr>
                                      <p:to>
                                        <p:strVal val="visible"/>
                                      </p:to>
                                    </p:set>
                                    <p:animEffect transition="in" filter="fade">
                                      <p:cBhvr>
                                        <p:cTn id="5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Document</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Training on Document details will be done in person</a:t>
            </a:r>
          </a:p>
          <a:p>
            <a:pPr lvl="1"/>
            <a:r>
              <a:rPr lang="en-US" sz="2400" dirty="0"/>
              <a:t>Header links jump to that location in chart</a:t>
            </a:r>
          </a:p>
          <a:p>
            <a:pPr lvl="1"/>
            <a:r>
              <a:rPr lang="en-US" sz="2400" dirty="0"/>
              <a:t>Clicking section headers opens them for editing</a:t>
            </a:r>
          </a:p>
          <a:p>
            <a:pPr lvl="1"/>
            <a:r>
              <a:rPr lang="en-US" sz="2400" dirty="0"/>
              <a:t>HPI shown below in Edit mode (note arrow)</a:t>
            </a:r>
          </a:p>
          <a:p>
            <a:pPr lvl="1"/>
            <a:r>
              <a:rPr lang="en-US" sz="2400" dirty="0"/>
              <a:t>                                             Save   (draft) and Sign options</a:t>
            </a:r>
          </a:p>
        </p:txBody>
      </p:sp>
      <p:pic>
        <p:nvPicPr>
          <p:cNvPr id="11" name="Picture 10">
            <a:extLst>
              <a:ext uri="{FF2B5EF4-FFF2-40B4-BE49-F238E27FC236}">
                <a16:creationId xmlns:a16="http://schemas.microsoft.com/office/drawing/2014/main" id="{F5FD95DD-FFBD-41BC-86FF-5D9B1CEBA318}"/>
              </a:ext>
            </a:extLst>
          </p:cNvPr>
          <p:cNvPicPr>
            <a:picLocks noChangeAspect="1"/>
          </p:cNvPicPr>
          <p:nvPr/>
        </p:nvPicPr>
        <p:blipFill>
          <a:blip r:embed="rId3"/>
          <a:stretch>
            <a:fillRect/>
          </a:stretch>
        </p:blipFill>
        <p:spPr>
          <a:xfrm>
            <a:off x="457200" y="3344198"/>
            <a:ext cx="4572000" cy="2781965"/>
          </a:xfrm>
          <a:prstGeom prst="rect">
            <a:avLst/>
          </a:prstGeom>
        </p:spPr>
      </p:pic>
      <p:pic>
        <p:nvPicPr>
          <p:cNvPr id="12" name="Picture 11">
            <a:extLst>
              <a:ext uri="{FF2B5EF4-FFF2-40B4-BE49-F238E27FC236}">
                <a16:creationId xmlns:a16="http://schemas.microsoft.com/office/drawing/2014/main" id="{BC09F34C-214D-44A6-9041-BB9707399F9D}"/>
              </a:ext>
            </a:extLst>
          </p:cNvPr>
          <p:cNvPicPr>
            <a:picLocks noChangeAspect="1"/>
          </p:cNvPicPr>
          <p:nvPr/>
        </p:nvPicPr>
        <p:blipFill>
          <a:blip r:embed="rId4"/>
          <a:stretch>
            <a:fillRect/>
          </a:stretch>
        </p:blipFill>
        <p:spPr>
          <a:xfrm>
            <a:off x="5715000" y="3972245"/>
            <a:ext cx="2967318" cy="2153918"/>
          </a:xfrm>
          <a:prstGeom prst="rect">
            <a:avLst/>
          </a:prstGeom>
        </p:spPr>
      </p:pic>
      <p:sp>
        <p:nvSpPr>
          <p:cNvPr id="13" name="Rectangle 12">
            <a:extLst>
              <a:ext uri="{FF2B5EF4-FFF2-40B4-BE49-F238E27FC236}">
                <a16:creationId xmlns:a16="http://schemas.microsoft.com/office/drawing/2014/main" id="{D6D1D7DE-9A9C-4E54-AE29-7D3C482D8016}"/>
              </a:ext>
            </a:extLst>
          </p:cNvPr>
          <p:cNvSpPr/>
          <p:nvPr/>
        </p:nvSpPr>
        <p:spPr>
          <a:xfrm>
            <a:off x="452718" y="3581400"/>
            <a:ext cx="3204882"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70DEE8AC-B0B7-41CC-A5D8-1BDC1B609FCC}"/>
              </a:ext>
            </a:extLst>
          </p:cNvPr>
          <p:cNvSpPr/>
          <p:nvPr/>
        </p:nvSpPr>
        <p:spPr>
          <a:xfrm>
            <a:off x="609600" y="3733800"/>
            <a:ext cx="6096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5" name="Rectangle 14">
            <a:extLst>
              <a:ext uri="{FF2B5EF4-FFF2-40B4-BE49-F238E27FC236}">
                <a16:creationId xmlns:a16="http://schemas.microsoft.com/office/drawing/2014/main" id="{CF431E26-98D2-4723-9B1A-BCB3AFE7D806}"/>
              </a:ext>
            </a:extLst>
          </p:cNvPr>
          <p:cNvSpPr/>
          <p:nvPr/>
        </p:nvSpPr>
        <p:spPr>
          <a:xfrm>
            <a:off x="605118" y="4144962"/>
            <a:ext cx="762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C45E27FC-20BE-4877-A1F7-7B3ABAC24121}"/>
              </a:ext>
            </a:extLst>
          </p:cNvPr>
          <p:cNvSpPr/>
          <p:nvPr/>
        </p:nvSpPr>
        <p:spPr>
          <a:xfrm>
            <a:off x="609600" y="5982153"/>
            <a:ext cx="381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7FE11850-C79B-4D62-A95C-EA890605DCDB}"/>
              </a:ext>
            </a:extLst>
          </p:cNvPr>
          <p:cNvSpPr/>
          <p:nvPr/>
        </p:nvSpPr>
        <p:spPr>
          <a:xfrm>
            <a:off x="5710518" y="4144962"/>
            <a:ext cx="233082" cy="19843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03303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6">
                                            <p:txEl>
                                              <p:pRg st="2" end="2"/>
                                            </p:txEl>
                                          </p:spTgt>
                                        </p:tgtEl>
                                        <p:attrNameLst>
                                          <p:attrName>style.visibility</p:attrName>
                                        </p:attrNameLst>
                                      </p:cBhvr>
                                      <p:to>
                                        <p:strVal val="visible"/>
                                      </p:to>
                                    </p:set>
                                    <p:animEffect transition="in" filter="fade">
                                      <p:cBhvr>
                                        <p:cTn id="30" dur="500"/>
                                        <p:tgtEl>
                                          <p:spTgt spid="6">
                                            <p:txEl>
                                              <p:pRg st="2" end="2"/>
                                            </p:txEl>
                                          </p:spTgt>
                                        </p:tgtEl>
                                      </p:cBhvr>
                                    </p:animEffect>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animEffect transition="in" filter="fade">
                                      <p:cBhvr>
                                        <p:cTn id="45" dur="500"/>
                                        <p:tgtEl>
                                          <p:spTgt spid="6">
                                            <p:txEl>
                                              <p:pRg st="3" end="3"/>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6">
                                            <p:txEl>
                                              <p:pRg st="4" end="4"/>
                                            </p:txEl>
                                          </p:spTgt>
                                        </p:tgtEl>
                                        <p:attrNameLst>
                                          <p:attrName>style.visibility</p:attrName>
                                        </p:attrNameLst>
                                      </p:cBhvr>
                                      <p:to>
                                        <p:strVal val="visible"/>
                                      </p:to>
                                    </p:set>
                                    <p:animEffect transition="in" filter="fade">
                                      <p:cBhvr>
                                        <p:cTn id="4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1CF0052-1234-432E-9709-9A21CBD7BA1B}"/>
              </a:ext>
            </a:extLst>
          </p:cNvPr>
          <p:cNvSpPr>
            <a:spLocks noGrp="1"/>
          </p:cNvSpPr>
          <p:nvPr>
            <p:ph type="title"/>
          </p:nvPr>
        </p:nvSpPr>
        <p:spPr/>
        <p:txBody>
          <a:bodyPr/>
          <a:lstStyle/>
          <a:p>
            <a:r>
              <a:rPr lang="en-US" dirty="0"/>
              <a:t>Orders</a:t>
            </a:r>
          </a:p>
        </p:txBody>
      </p:sp>
      <p:sp>
        <p:nvSpPr>
          <p:cNvPr id="3" name="Text Placeholder 2">
            <a:extLst>
              <a:ext uri="{FF2B5EF4-FFF2-40B4-BE49-F238E27FC236}">
                <a16:creationId xmlns:a16="http://schemas.microsoft.com/office/drawing/2014/main" id="{9C26EC59-ADBC-4C5F-AB6D-DF1389FB9651}"/>
              </a:ext>
            </a:extLst>
          </p:cNvPr>
          <p:cNvSpPr>
            <a:spLocks noGrp="1"/>
          </p:cNvSpPr>
          <p:nvPr>
            <p:ph type="body" idx="1"/>
          </p:nvPr>
        </p:nvSpPr>
        <p:spPr/>
        <p:txBody>
          <a:bodyPr/>
          <a:lstStyle/>
          <a:p>
            <a:r>
              <a:rPr lang="en-US" dirty="0"/>
              <a:t>Introduction to the Orders screen</a:t>
            </a:r>
          </a:p>
        </p:txBody>
      </p:sp>
    </p:spTree>
    <p:extLst>
      <p:ext uri="{BB962C8B-B14F-4D97-AF65-F5344CB8AC3E}">
        <p14:creationId xmlns:p14="http://schemas.microsoft.com/office/powerpoint/2010/main" val="2660087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Orders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Current/Enter/Reconcile/Transfer headers display</a:t>
            </a:r>
          </a:p>
          <a:p>
            <a:r>
              <a:rPr lang="en-US" sz="2800" dirty="0"/>
              <a:t>Drop arrow by Current – Historical and Hold Queue</a:t>
            </a:r>
          </a:p>
          <a:p>
            <a:r>
              <a:rPr lang="en-US" sz="2800" dirty="0"/>
              <a:t>Yellow Flag on Transfer header – existing orders</a:t>
            </a:r>
          </a:p>
          <a:p>
            <a:r>
              <a:rPr lang="en-US" sz="2800" dirty="0"/>
              <a:t>                                                    Display is “Current</a:t>
            </a:r>
          </a:p>
          <a:p>
            <a:r>
              <a:rPr lang="en-US" sz="2800" dirty="0"/>
              <a:t>                                                   Orders” by category</a:t>
            </a:r>
          </a:p>
        </p:txBody>
      </p:sp>
      <p:pic>
        <p:nvPicPr>
          <p:cNvPr id="2" name="Picture 1">
            <a:extLst>
              <a:ext uri="{FF2B5EF4-FFF2-40B4-BE49-F238E27FC236}">
                <a16:creationId xmlns:a16="http://schemas.microsoft.com/office/drawing/2014/main" id="{41CFAEAE-2019-4A3D-9865-F78DAEAFFBF0}"/>
              </a:ext>
            </a:extLst>
          </p:cNvPr>
          <p:cNvPicPr>
            <a:picLocks noChangeAspect="1"/>
          </p:cNvPicPr>
          <p:nvPr/>
        </p:nvPicPr>
        <p:blipFill>
          <a:blip r:embed="rId3"/>
          <a:stretch>
            <a:fillRect/>
          </a:stretch>
        </p:blipFill>
        <p:spPr>
          <a:xfrm>
            <a:off x="457200" y="3124200"/>
            <a:ext cx="4504797" cy="3001962"/>
          </a:xfrm>
          <a:prstGeom prst="rect">
            <a:avLst/>
          </a:prstGeom>
        </p:spPr>
      </p:pic>
      <p:sp>
        <p:nvSpPr>
          <p:cNvPr id="3" name="Rectangle 2">
            <a:extLst>
              <a:ext uri="{FF2B5EF4-FFF2-40B4-BE49-F238E27FC236}">
                <a16:creationId xmlns:a16="http://schemas.microsoft.com/office/drawing/2014/main" id="{0049AC31-57CB-4C8F-9E4D-23EDBCA8AC29}"/>
              </a:ext>
            </a:extLst>
          </p:cNvPr>
          <p:cNvSpPr/>
          <p:nvPr/>
        </p:nvSpPr>
        <p:spPr>
          <a:xfrm>
            <a:off x="457200" y="3505200"/>
            <a:ext cx="4504797"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41B9D22A-ACA1-4657-8A7F-E1486A52A4A2}"/>
              </a:ext>
            </a:extLst>
          </p:cNvPr>
          <p:cNvSpPr/>
          <p:nvPr/>
        </p:nvSpPr>
        <p:spPr>
          <a:xfrm>
            <a:off x="1371600" y="3505200"/>
            <a:ext cx="2286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8290CBAA-D99F-4A73-B360-6499C4E8D97E}"/>
              </a:ext>
            </a:extLst>
          </p:cNvPr>
          <p:cNvSpPr/>
          <p:nvPr/>
        </p:nvSpPr>
        <p:spPr>
          <a:xfrm>
            <a:off x="4724400" y="3505199"/>
            <a:ext cx="237597"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9793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500"/>
                                        <p:tgtEl>
                                          <p:spTgt spid="6">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Enter Orders</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Default display is “Favorites” (Category)</a:t>
            </a:r>
          </a:p>
          <a:p>
            <a:r>
              <a:rPr lang="en-US" sz="2400" dirty="0"/>
              <a:t>“Orders” button display all orders by category (collapsed)</a:t>
            </a:r>
          </a:p>
          <a:p>
            <a:r>
              <a:rPr lang="en-US" sz="2400" dirty="0"/>
              <a:t>“Sets” displays all order sets (May be sorted)</a:t>
            </a:r>
          </a:p>
          <a:p>
            <a:r>
              <a:rPr lang="en-US" sz="2400" dirty="0"/>
              <a:t>Search displays options (orders/medications/sets)</a:t>
            </a:r>
          </a:p>
          <a:p>
            <a:pPr lvl="1"/>
            <a:r>
              <a:rPr lang="en-US" sz="2000" dirty="0"/>
              <a:t>When options are not too large</a:t>
            </a:r>
          </a:p>
          <a:p>
            <a:pPr lvl="1"/>
            <a:r>
              <a:rPr lang="en-US" sz="2000" dirty="0"/>
              <a:t>Heparin search below</a:t>
            </a:r>
          </a:p>
        </p:txBody>
      </p:sp>
      <p:pic>
        <p:nvPicPr>
          <p:cNvPr id="2" name="Picture 1">
            <a:extLst>
              <a:ext uri="{FF2B5EF4-FFF2-40B4-BE49-F238E27FC236}">
                <a16:creationId xmlns:a16="http://schemas.microsoft.com/office/drawing/2014/main" id="{2BDC63F1-C096-4EBE-ABDB-E84CA22D4430}"/>
              </a:ext>
            </a:extLst>
          </p:cNvPr>
          <p:cNvPicPr>
            <a:picLocks noChangeAspect="1"/>
          </p:cNvPicPr>
          <p:nvPr/>
        </p:nvPicPr>
        <p:blipFill>
          <a:blip r:embed="rId3"/>
          <a:stretch>
            <a:fillRect/>
          </a:stretch>
        </p:blipFill>
        <p:spPr>
          <a:xfrm>
            <a:off x="3690226" y="4038600"/>
            <a:ext cx="4993615" cy="2087563"/>
          </a:xfrm>
          <a:prstGeom prst="rect">
            <a:avLst/>
          </a:prstGeom>
        </p:spPr>
      </p:pic>
      <p:pic>
        <p:nvPicPr>
          <p:cNvPr id="3" name="Picture 2">
            <a:extLst>
              <a:ext uri="{FF2B5EF4-FFF2-40B4-BE49-F238E27FC236}">
                <a16:creationId xmlns:a16="http://schemas.microsoft.com/office/drawing/2014/main" id="{8396178A-8FB3-4129-9DE4-22B4C505E46A}"/>
              </a:ext>
            </a:extLst>
          </p:cNvPr>
          <p:cNvPicPr>
            <a:picLocks noChangeAspect="1"/>
          </p:cNvPicPr>
          <p:nvPr/>
        </p:nvPicPr>
        <p:blipFill>
          <a:blip r:embed="rId4"/>
          <a:stretch>
            <a:fillRect/>
          </a:stretch>
        </p:blipFill>
        <p:spPr>
          <a:xfrm>
            <a:off x="457200" y="4495799"/>
            <a:ext cx="2480783" cy="1630363"/>
          </a:xfrm>
          <a:prstGeom prst="rect">
            <a:avLst/>
          </a:prstGeom>
        </p:spPr>
      </p:pic>
      <p:sp>
        <p:nvSpPr>
          <p:cNvPr id="4" name="Rectangle 3">
            <a:extLst>
              <a:ext uri="{FF2B5EF4-FFF2-40B4-BE49-F238E27FC236}">
                <a16:creationId xmlns:a16="http://schemas.microsoft.com/office/drawing/2014/main" id="{DB3C18D1-A120-40E2-BC0E-E63E801A0FCA}"/>
              </a:ext>
            </a:extLst>
          </p:cNvPr>
          <p:cNvSpPr/>
          <p:nvPr/>
        </p:nvSpPr>
        <p:spPr>
          <a:xfrm>
            <a:off x="3677650" y="4191000"/>
            <a:ext cx="500774"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A1130581-5A5D-475A-B392-2DF13E3584CB}"/>
              </a:ext>
            </a:extLst>
          </p:cNvPr>
          <p:cNvSpPr/>
          <p:nvPr/>
        </p:nvSpPr>
        <p:spPr>
          <a:xfrm>
            <a:off x="4191000" y="4191000"/>
            <a:ext cx="2286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E48B1F1D-FD94-4B87-89C9-473A90CCF3B2}"/>
              </a:ext>
            </a:extLst>
          </p:cNvPr>
          <p:cNvSpPr/>
          <p:nvPr/>
        </p:nvSpPr>
        <p:spPr>
          <a:xfrm>
            <a:off x="4432176" y="4191000"/>
            <a:ext cx="368424"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5243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500"/>
                                        <p:tgtEl>
                                          <p:spTgt spid="6">
                                            <p:txEl>
                                              <p:pRg st="3" end="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
                                            <p:txEl>
                                              <p:pRg st="4" end="4"/>
                                            </p:txEl>
                                          </p:spTgt>
                                        </p:tgtEl>
                                        <p:attrNameLst>
                                          <p:attrName>style.visibility</p:attrName>
                                        </p:attrNameLst>
                                      </p:cBhvr>
                                      <p:to>
                                        <p:strVal val="visible"/>
                                      </p:to>
                                    </p:set>
                                    <p:animEffect transition="in" filter="fade">
                                      <p:cBhvr>
                                        <p:cTn id="38" dur="500"/>
                                        <p:tgtEl>
                                          <p:spTgt spid="6">
                                            <p:txEl>
                                              <p:pRg st="4" end="4"/>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6">
                                            <p:txEl>
                                              <p:pRg st="5" end="5"/>
                                            </p:txEl>
                                          </p:spTgt>
                                        </p:tgtEl>
                                        <p:attrNameLst>
                                          <p:attrName>style.visibility</p:attrName>
                                        </p:attrNameLst>
                                      </p:cBhvr>
                                      <p:to>
                                        <p:strVal val="visible"/>
                                      </p:to>
                                    </p:set>
                                    <p:animEffect transition="in" filter="fade">
                                      <p:cBhvr>
                                        <p:cTn id="41"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Reconcile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Only done by Admitting providers</a:t>
            </a:r>
          </a:p>
          <a:p>
            <a:r>
              <a:rPr lang="en-US" sz="2800" dirty="0"/>
              <a:t>Usually done within the Transfer Routine</a:t>
            </a:r>
          </a:p>
        </p:txBody>
      </p:sp>
      <p:pic>
        <p:nvPicPr>
          <p:cNvPr id="2" name="Picture 1">
            <a:extLst>
              <a:ext uri="{FF2B5EF4-FFF2-40B4-BE49-F238E27FC236}">
                <a16:creationId xmlns:a16="http://schemas.microsoft.com/office/drawing/2014/main" id="{A48F2B35-A645-4D8C-9882-B249B1F26C36}"/>
              </a:ext>
            </a:extLst>
          </p:cNvPr>
          <p:cNvPicPr>
            <a:picLocks noChangeAspect="1"/>
          </p:cNvPicPr>
          <p:nvPr/>
        </p:nvPicPr>
        <p:blipFill>
          <a:blip r:embed="rId3"/>
          <a:stretch>
            <a:fillRect/>
          </a:stretch>
        </p:blipFill>
        <p:spPr>
          <a:xfrm>
            <a:off x="457200" y="2715096"/>
            <a:ext cx="5943600" cy="3411067"/>
          </a:xfrm>
          <a:prstGeom prst="rect">
            <a:avLst/>
          </a:prstGeom>
        </p:spPr>
      </p:pic>
      <p:sp>
        <p:nvSpPr>
          <p:cNvPr id="3" name="Rectangle 2">
            <a:extLst>
              <a:ext uri="{FF2B5EF4-FFF2-40B4-BE49-F238E27FC236}">
                <a16:creationId xmlns:a16="http://schemas.microsoft.com/office/drawing/2014/main" id="{A14E0E1A-A578-48CB-A8AD-38EC331E1764}"/>
              </a:ext>
            </a:extLst>
          </p:cNvPr>
          <p:cNvSpPr/>
          <p:nvPr/>
        </p:nvSpPr>
        <p:spPr>
          <a:xfrm>
            <a:off x="3429000" y="2715096"/>
            <a:ext cx="1524000" cy="18050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965614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normAutofit/>
          </a:bodyPr>
          <a:lstStyle/>
          <a:p>
            <a:r>
              <a:rPr lang="en-US" dirty="0"/>
              <a:t>Transfer Routine</a:t>
            </a:r>
            <a:br>
              <a:rPr lang="en-US" dirty="0"/>
            </a:br>
            <a:r>
              <a:rPr lang="en-US" sz="2200" dirty="0"/>
              <a:t>By Admitting Provider</a:t>
            </a:r>
            <a:endParaRPr lang="en-US" dirty="0"/>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800" dirty="0"/>
              <a:t>Used to transfer patients when level of care changes</a:t>
            </a:r>
          </a:p>
          <a:p>
            <a:r>
              <a:rPr lang="en-US" sz="2800" dirty="0"/>
              <a:t>Entered as pending orders (Receiving nurse activates)</a:t>
            </a:r>
          </a:p>
          <a:p>
            <a:r>
              <a:rPr lang="en-US" sz="2800" dirty="0"/>
              <a:t>Transfer order (Registration order)</a:t>
            </a:r>
          </a:p>
          <a:p>
            <a:r>
              <a:rPr lang="en-US" sz="2800" dirty="0"/>
              <a:t>Existing orders</a:t>
            </a:r>
          </a:p>
          <a:p>
            <a:pPr lvl="1"/>
            <a:r>
              <a:rPr lang="en-US" sz="2400" dirty="0"/>
              <a:t>Stop/continue</a:t>
            </a:r>
          </a:p>
          <a:p>
            <a:r>
              <a:rPr lang="en-US" sz="2800" dirty="0"/>
              <a:t>Med Reconciliation</a:t>
            </a:r>
          </a:p>
          <a:p>
            <a:r>
              <a:rPr lang="en-US" sz="2800" dirty="0"/>
              <a:t>New orders added</a:t>
            </a:r>
          </a:p>
        </p:txBody>
      </p:sp>
      <p:pic>
        <p:nvPicPr>
          <p:cNvPr id="2" name="Picture 1">
            <a:extLst>
              <a:ext uri="{FF2B5EF4-FFF2-40B4-BE49-F238E27FC236}">
                <a16:creationId xmlns:a16="http://schemas.microsoft.com/office/drawing/2014/main" id="{6ECB6E24-E009-4B46-9A39-62C23079A980}"/>
              </a:ext>
            </a:extLst>
          </p:cNvPr>
          <p:cNvPicPr>
            <a:picLocks noChangeAspect="1"/>
          </p:cNvPicPr>
          <p:nvPr/>
        </p:nvPicPr>
        <p:blipFill>
          <a:blip r:embed="rId3"/>
          <a:stretch>
            <a:fillRect/>
          </a:stretch>
        </p:blipFill>
        <p:spPr>
          <a:xfrm>
            <a:off x="3886200" y="3143612"/>
            <a:ext cx="4800600" cy="2982551"/>
          </a:xfrm>
          <a:prstGeom prst="rect">
            <a:avLst/>
          </a:prstGeom>
        </p:spPr>
      </p:pic>
      <p:sp>
        <p:nvSpPr>
          <p:cNvPr id="3" name="Rectangle 2">
            <a:extLst>
              <a:ext uri="{FF2B5EF4-FFF2-40B4-BE49-F238E27FC236}">
                <a16:creationId xmlns:a16="http://schemas.microsoft.com/office/drawing/2014/main" id="{0E48F598-781D-4ECE-8128-BA15B80D5E23}"/>
              </a:ext>
            </a:extLst>
          </p:cNvPr>
          <p:cNvSpPr/>
          <p:nvPr/>
        </p:nvSpPr>
        <p:spPr>
          <a:xfrm>
            <a:off x="6172200" y="3276600"/>
            <a:ext cx="7620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447AB41B-B518-4063-9A19-3343AB166458}"/>
              </a:ext>
            </a:extLst>
          </p:cNvPr>
          <p:cNvSpPr/>
          <p:nvPr/>
        </p:nvSpPr>
        <p:spPr>
          <a:xfrm>
            <a:off x="3886200" y="3611562"/>
            <a:ext cx="4724400" cy="579438"/>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6E1A5FDE-5844-437D-BCF5-25E58317CA9F}"/>
              </a:ext>
            </a:extLst>
          </p:cNvPr>
          <p:cNvSpPr/>
          <p:nvPr/>
        </p:nvSpPr>
        <p:spPr>
          <a:xfrm>
            <a:off x="3886200" y="4343400"/>
            <a:ext cx="4724400" cy="6858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ED7917EA-1650-4272-BF99-5A2AD16D874A}"/>
              </a:ext>
            </a:extLst>
          </p:cNvPr>
          <p:cNvSpPr/>
          <p:nvPr/>
        </p:nvSpPr>
        <p:spPr>
          <a:xfrm>
            <a:off x="3886200" y="5029200"/>
            <a:ext cx="4724400" cy="1096963"/>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2F1C99F4-9264-4D0D-BFCA-ABCA460CFC85}"/>
              </a:ext>
            </a:extLst>
          </p:cNvPr>
          <p:cNvSpPr/>
          <p:nvPr/>
        </p:nvSpPr>
        <p:spPr>
          <a:xfrm>
            <a:off x="7467600" y="3143612"/>
            <a:ext cx="1219200" cy="15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460062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5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500"/>
                                        <p:tgtEl>
                                          <p:spTgt spid="6">
                                            <p:txEl>
                                              <p:pRg st="3" end="3"/>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
                                            <p:txEl>
                                              <p:pRg st="5" end="5"/>
                                            </p:txEl>
                                          </p:spTgt>
                                        </p:tgtEl>
                                        <p:attrNameLst>
                                          <p:attrName>style.visibility</p:attrName>
                                        </p:attrNameLst>
                                      </p:cBhvr>
                                      <p:to>
                                        <p:strVal val="visible"/>
                                      </p:to>
                                    </p:set>
                                    <p:animEffect transition="in" filter="fade">
                                      <p:cBhvr>
                                        <p:cTn id="43" dur="500"/>
                                        <p:tgtEl>
                                          <p:spTgt spid="6">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ppt_x"/>
                                          </p:val>
                                        </p:tav>
                                        <p:tav tm="100000">
                                          <p:val>
                                            <p:strVal val="#ppt_x"/>
                                          </p:val>
                                        </p:tav>
                                      </p:tavLst>
                                    </p:anim>
                                    <p:anim calcmode="lin" valueType="num">
                                      <p:cBhvr additive="base">
                                        <p:cTn id="4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
                                            <p:txEl>
                                              <p:pRg st="6" end="6"/>
                                            </p:txEl>
                                          </p:spTgt>
                                        </p:tgtEl>
                                        <p:attrNameLst>
                                          <p:attrName>style.visibility</p:attrName>
                                        </p:attrNameLst>
                                      </p:cBhvr>
                                      <p:to>
                                        <p:strVal val="visible"/>
                                      </p:to>
                                    </p:set>
                                    <p:animEffect transition="in" filter="fade">
                                      <p:cBhvr>
                                        <p:cTn id="54"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02DC6B9-1180-4994-9241-CE2A31947995}"/>
              </a:ext>
            </a:extLst>
          </p:cNvPr>
          <p:cNvSpPr>
            <a:spLocks noGrp="1"/>
          </p:cNvSpPr>
          <p:nvPr>
            <p:ph type="title"/>
          </p:nvPr>
        </p:nvSpPr>
        <p:spPr/>
        <p:txBody>
          <a:bodyPr/>
          <a:lstStyle/>
          <a:p>
            <a:r>
              <a:rPr lang="en-US" dirty="0"/>
              <a:t>Discharge</a:t>
            </a:r>
          </a:p>
        </p:txBody>
      </p:sp>
      <p:sp>
        <p:nvSpPr>
          <p:cNvPr id="3" name="Text Placeholder 2">
            <a:extLst>
              <a:ext uri="{FF2B5EF4-FFF2-40B4-BE49-F238E27FC236}">
                <a16:creationId xmlns:a16="http://schemas.microsoft.com/office/drawing/2014/main" id="{73253AA3-1A28-4358-93AB-A2C5AECC559B}"/>
              </a:ext>
            </a:extLst>
          </p:cNvPr>
          <p:cNvSpPr>
            <a:spLocks noGrp="1"/>
          </p:cNvSpPr>
          <p:nvPr>
            <p:ph type="body" idx="1"/>
          </p:nvPr>
        </p:nvSpPr>
        <p:spPr/>
        <p:txBody>
          <a:bodyPr/>
          <a:lstStyle/>
          <a:p>
            <a:r>
              <a:rPr lang="en-US" dirty="0"/>
              <a:t>Introduction to Universal Discharge</a:t>
            </a:r>
          </a:p>
          <a:p>
            <a:r>
              <a:rPr lang="en-US" dirty="0"/>
              <a:t>Varies based on Patient location (SDS, ED, Admitted)</a:t>
            </a:r>
          </a:p>
        </p:txBody>
      </p:sp>
    </p:spTree>
    <p:extLst>
      <p:ext uri="{BB962C8B-B14F-4D97-AF65-F5344CB8AC3E}">
        <p14:creationId xmlns:p14="http://schemas.microsoft.com/office/powerpoint/2010/main" val="38702713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Universal Discharge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normAutofit/>
          </a:bodyPr>
          <a:lstStyle/>
          <a:p>
            <a:r>
              <a:rPr lang="en-US" sz="2400" dirty="0"/>
              <a:t>Universal Discharge – All clinicians have input into the discharge process</a:t>
            </a:r>
          </a:p>
          <a:p>
            <a:r>
              <a:rPr lang="en-US" sz="2400" dirty="0"/>
              <a:t>The “Discharge” exists in 2 locations (identical in both locations)</a:t>
            </a:r>
          </a:p>
          <a:p>
            <a:pPr lvl="1"/>
            <a:r>
              <a:rPr lang="en-US" sz="1600" dirty="0"/>
              <a:t>Under the “Discharge” button</a:t>
            </a:r>
          </a:p>
          <a:p>
            <a:pPr lvl="1"/>
            <a:r>
              <a:rPr lang="en-US" sz="1600" dirty="0"/>
              <a:t>Discharge Summary Documents</a:t>
            </a:r>
          </a:p>
          <a:p>
            <a:r>
              <a:rPr lang="en-US" sz="2400" dirty="0">
                <a:solidFill>
                  <a:srgbClr val="FF0000"/>
                </a:solidFill>
              </a:rPr>
              <a:t>*Red </a:t>
            </a:r>
            <a:r>
              <a:rPr lang="en-US" sz="2400" dirty="0"/>
              <a:t>= Required</a:t>
            </a:r>
          </a:p>
          <a:p>
            <a:r>
              <a:rPr lang="en-US" sz="2400" dirty="0">
                <a:solidFill>
                  <a:schemeClr val="bg2"/>
                </a:solidFill>
              </a:rPr>
              <a:t>Grey</a:t>
            </a:r>
            <a:r>
              <a:rPr lang="en-US" sz="2400" dirty="0"/>
              <a:t> = Not available</a:t>
            </a:r>
          </a:p>
          <a:p>
            <a:pPr lvl="1"/>
            <a:r>
              <a:rPr lang="en-US" sz="2000" dirty="0"/>
              <a:t>Based on user</a:t>
            </a:r>
          </a:p>
          <a:p>
            <a:pPr lvl="1"/>
            <a:endParaRPr lang="en-US" sz="1600" dirty="0"/>
          </a:p>
        </p:txBody>
      </p:sp>
      <p:pic>
        <p:nvPicPr>
          <p:cNvPr id="7" name="Picture 6">
            <a:extLst>
              <a:ext uri="{FF2B5EF4-FFF2-40B4-BE49-F238E27FC236}">
                <a16:creationId xmlns:a16="http://schemas.microsoft.com/office/drawing/2014/main" id="{B8DD4AAF-50D4-4455-BFC0-C7C97B09AE04}"/>
              </a:ext>
            </a:extLst>
          </p:cNvPr>
          <p:cNvPicPr>
            <a:picLocks noChangeAspect="1"/>
          </p:cNvPicPr>
          <p:nvPr/>
        </p:nvPicPr>
        <p:blipFill>
          <a:blip r:embed="rId3"/>
          <a:stretch>
            <a:fillRect/>
          </a:stretch>
        </p:blipFill>
        <p:spPr>
          <a:xfrm>
            <a:off x="3921083" y="3200400"/>
            <a:ext cx="4765717" cy="2925763"/>
          </a:xfrm>
          <a:prstGeom prst="rect">
            <a:avLst/>
          </a:prstGeom>
        </p:spPr>
      </p:pic>
      <p:sp>
        <p:nvSpPr>
          <p:cNvPr id="8" name="Rectangle 7">
            <a:extLst>
              <a:ext uri="{FF2B5EF4-FFF2-40B4-BE49-F238E27FC236}">
                <a16:creationId xmlns:a16="http://schemas.microsoft.com/office/drawing/2014/main" id="{E95F30B2-E063-4DF5-BD7E-1E2558D76000}"/>
              </a:ext>
            </a:extLst>
          </p:cNvPr>
          <p:cNvSpPr/>
          <p:nvPr/>
        </p:nvSpPr>
        <p:spPr>
          <a:xfrm>
            <a:off x="3921083" y="5638800"/>
            <a:ext cx="955717"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9" name="Rectangle 8">
            <a:extLst>
              <a:ext uri="{FF2B5EF4-FFF2-40B4-BE49-F238E27FC236}">
                <a16:creationId xmlns:a16="http://schemas.microsoft.com/office/drawing/2014/main" id="{6FFB23D7-92F4-400C-9022-B338DEFECABB}"/>
              </a:ext>
            </a:extLst>
          </p:cNvPr>
          <p:cNvSpPr/>
          <p:nvPr/>
        </p:nvSpPr>
        <p:spPr>
          <a:xfrm>
            <a:off x="3921083" y="5105400"/>
            <a:ext cx="955717" cy="27463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2268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fade">
                                      <p:cBhvr>
                                        <p:cTn id="11" dur="500"/>
                                        <p:tgtEl>
                                          <p:spTgt spid="6">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fade">
                                      <p:cBhvr>
                                        <p:cTn id="15" dur="50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ppt_x"/>
                                          </p:val>
                                        </p:tav>
                                        <p:tav tm="100000">
                                          <p:val>
                                            <p:strVal val="#ppt_x"/>
                                          </p:val>
                                        </p:tav>
                                      </p:tavLst>
                                    </p:anim>
                                    <p:anim calcmode="lin" valueType="num">
                                      <p:cBhvr additive="base">
                                        <p:cTn id="31" dur="500" fill="hold"/>
                                        <p:tgtEl>
                                          <p:spTgt spid="8"/>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animEffect transition="in" filter="fade">
                                      <p:cBhvr>
                                        <p:cTn id="35" dur="500"/>
                                        <p:tgtEl>
                                          <p:spTgt spid="6">
                                            <p:txEl>
                                              <p:pRg st="5" end="5"/>
                                            </p:txEl>
                                          </p:spTgt>
                                        </p:tgtEl>
                                      </p:cBhvr>
                                    </p:animEffect>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animEffect transition="in" filter="fade">
                                      <p:cBhvr>
                                        <p:cTn id="39"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Universal Discharge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Referrals</a:t>
            </a:r>
          </a:p>
          <a:p>
            <a:r>
              <a:rPr lang="en-US" dirty="0"/>
              <a:t>Discharge Medication Reconciliation</a:t>
            </a:r>
          </a:p>
          <a:p>
            <a:pPr lvl="1"/>
            <a:r>
              <a:rPr lang="en-US" dirty="0"/>
              <a:t>New Rx’s</a:t>
            </a:r>
          </a:p>
          <a:p>
            <a:r>
              <a:rPr lang="en-US" dirty="0"/>
              <a:t>Discharge order (not shown)</a:t>
            </a:r>
          </a:p>
        </p:txBody>
      </p:sp>
      <p:pic>
        <p:nvPicPr>
          <p:cNvPr id="2" name="Picture 1">
            <a:extLst>
              <a:ext uri="{FF2B5EF4-FFF2-40B4-BE49-F238E27FC236}">
                <a16:creationId xmlns:a16="http://schemas.microsoft.com/office/drawing/2014/main" id="{DF34D0CB-F6E9-4A3F-9165-C74306FA1AB4}"/>
              </a:ext>
            </a:extLst>
          </p:cNvPr>
          <p:cNvPicPr>
            <a:picLocks noChangeAspect="1"/>
          </p:cNvPicPr>
          <p:nvPr/>
        </p:nvPicPr>
        <p:blipFill>
          <a:blip r:embed="rId3"/>
          <a:stretch>
            <a:fillRect/>
          </a:stretch>
        </p:blipFill>
        <p:spPr>
          <a:xfrm>
            <a:off x="4404550" y="3809999"/>
            <a:ext cx="4282250" cy="2316163"/>
          </a:xfrm>
          <a:prstGeom prst="rect">
            <a:avLst/>
          </a:prstGeom>
        </p:spPr>
      </p:pic>
      <p:pic>
        <p:nvPicPr>
          <p:cNvPr id="7" name="Picture 6">
            <a:extLst>
              <a:ext uri="{FF2B5EF4-FFF2-40B4-BE49-F238E27FC236}">
                <a16:creationId xmlns:a16="http://schemas.microsoft.com/office/drawing/2014/main" id="{2C33D4A1-87D3-46F2-AB5E-2B2A6564C006}"/>
              </a:ext>
            </a:extLst>
          </p:cNvPr>
          <p:cNvPicPr>
            <a:picLocks noChangeAspect="1"/>
          </p:cNvPicPr>
          <p:nvPr/>
        </p:nvPicPr>
        <p:blipFill>
          <a:blip r:embed="rId4"/>
          <a:stretch>
            <a:fillRect/>
          </a:stretch>
        </p:blipFill>
        <p:spPr>
          <a:xfrm>
            <a:off x="4267200" y="3822456"/>
            <a:ext cx="4430486" cy="2303705"/>
          </a:xfrm>
          <a:prstGeom prst="rect">
            <a:avLst/>
          </a:prstGeom>
        </p:spPr>
      </p:pic>
      <p:sp>
        <p:nvSpPr>
          <p:cNvPr id="3" name="Rectangle 2">
            <a:extLst>
              <a:ext uri="{FF2B5EF4-FFF2-40B4-BE49-F238E27FC236}">
                <a16:creationId xmlns:a16="http://schemas.microsoft.com/office/drawing/2014/main" id="{8BD69362-9047-4BC5-ACDF-DF449F51991B}"/>
              </a:ext>
            </a:extLst>
          </p:cNvPr>
          <p:cNvSpPr/>
          <p:nvPr/>
        </p:nvSpPr>
        <p:spPr>
          <a:xfrm>
            <a:off x="4267200" y="5105400"/>
            <a:ext cx="4343400" cy="4572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E81FFD26-93F3-4FA7-B21D-C9F816CB5DCE}"/>
              </a:ext>
            </a:extLst>
          </p:cNvPr>
          <p:cNvSpPr/>
          <p:nvPr/>
        </p:nvSpPr>
        <p:spPr>
          <a:xfrm>
            <a:off x="4267200" y="4267199"/>
            <a:ext cx="4419600" cy="4572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87886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A1801396-B849-416C-A043-E106DF4B96B4}"/>
              </a:ext>
            </a:extLst>
          </p:cNvPr>
          <p:cNvSpPr>
            <a:spLocks noGrp="1"/>
          </p:cNvSpPr>
          <p:nvPr>
            <p:ph type="title"/>
          </p:nvPr>
        </p:nvSpPr>
        <p:spPr/>
        <p:txBody>
          <a:bodyPr/>
          <a:lstStyle/>
          <a:p>
            <a:r>
              <a:rPr lang="en-US" dirty="0"/>
              <a:t>Universal Discharge</a:t>
            </a:r>
          </a:p>
        </p:txBody>
      </p:sp>
      <p:sp>
        <p:nvSpPr>
          <p:cNvPr id="6" name="Content Placeholder 5">
            <a:extLst>
              <a:ext uri="{FF2B5EF4-FFF2-40B4-BE49-F238E27FC236}">
                <a16:creationId xmlns:a16="http://schemas.microsoft.com/office/drawing/2014/main" id="{C5506669-CF01-47EE-A233-6F6F54E4EFD0}"/>
              </a:ext>
            </a:extLst>
          </p:cNvPr>
          <p:cNvSpPr>
            <a:spLocks noGrp="1"/>
          </p:cNvSpPr>
          <p:nvPr>
            <p:ph idx="1"/>
          </p:nvPr>
        </p:nvSpPr>
        <p:spPr/>
        <p:txBody>
          <a:bodyPr/>
          <a:lstStyle/>
          <a:p>
            <a:r>
              <a:rPr lang="en-US" dirty="0"/>
              <a:t>Universal Discharge also exists within the ED Document (Identical)</a:t>
            </a:r>
          </a:p>
          <a:p>
            <a:pPr lvl="1"/>
            <a:r>
              <a:rPr lang="en-US" dirty="0"/>
              <a:t>Added functionality – Ready for Discharge Flag</a:t>
            </a:r>
          </a:p>
        </p:txBody>
      </p:sp>
      <p:pic>
        <p:nvPicPr>
          <p:cNvPr id="8" name="Picture 7">
            <a:extLst>
              <a:ext uri="{FF2B5EF4-FFF2-40B4-BE49-F238E27FC236}">
                <a16:creationId xmlns:a16="http://schemas.microsoft.com/office/drawing/2014/main" id="{9F12C135-32DD-400C-8E80-9FFF23E901E3}"/>
              </a:ext>
            </a:extLst>
          </p:cNvPr>
          <p:cNvPicPr>
            <a:picLocks noChangeAspect="1"/>
          </p:cNvPicPr>
          <p:nvPr/>
        </p:nvPicPr>
        <p:blipFill>
          <a:blip r:embed="rId3"/>
          <a:stretch>
            <a:fillRect/>
          </a:stretch>
        </p:blipFill>
        <p:spPr>
          <a:xfrm>
            <a:off x="457200" y="3402518"/>
            <a:ext cx="7239000" cy="2723644"/>
          </a:xfrm>
          <a:prstGeom prst="rect">
            <a:avLst/>
          </a:prstGeom>
        </p:spPr>
      </p:pic>
      <p:sp>
        <p:nvSpPr>
          <p:cNvPr id="9" name="Rectangle 8">
            <a:extLst>
              <a:ext uri="{FF2B5EF4-FFF2-40B4-BE49-F238E27FC236}">
                <a16:creationId xmlns:a16="http://schemas.microsoft.com/office/drawing/2014/main" id="{F0033283-B5D2-44B8-B23B-B4EBD6C400CD}"/>
              </a:ext>
            </a:extLst>
          </p:cNvPr>
          <p:cNvSpPr/>
          <p:nvPr/>
        </p:nvSpPr>
        <p:spPr>
          <a:xfrm>
            <a:off x="5334000" y="3733800"/>
            <a:ext cx="1219200" cy="2286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54237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ublic Relations\MARKETING\PROJECT FILES\Marketing\ReBranding\Templates\PotentialPP\template-cov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838200" y="1295400"/>
            <a:ext cx="7467600" cy="1295400"/>
          </a:xfrm>
        </p:spPr>
        <p:txBody>
          <a:bodyPr/>
          <a:lstStyle/>
          <a:p>
            <a:r>
              <a:rPr lang="en-US" dirty="0"/>
              <a:t>Thank You</a:t>
            </a:r>
          </a:p>
        </p:txBody>
      </p:sp>
      <p:sp>
        <p:nvSpPr>
          <p:cNvPr id="3" name="Subtitle 2"/>
          <p:cNvSpPr>
            <a:spLocks noGrp="1"/>
          </p:cNvSpPr>
          <p:nvPr>
            <p:ph type="subTitle" idx="1"/>
          </p:nvPr>
        </p:nvSpPr>
        <p:spPr>
          <a:xfrm>
            <a:off x="1371600" y="3051175"/>
            <a:ext cx="6400800" cy="1752600"/>
          </a:xfrm>
        </p:spPr>
        <p:txBody>
          <a:bodyPr>
            <a:normAutofit fontScale="77500" lnSpcReduction="20000"/>
          </a:bodyPr>
          <a:lstStyle/>
          <a:p>
            <a:pPr marL="457200" indent="-457200" algn="l">
              <a:buFont typeface="Arial" panose="020B0604020202020204" pitchFamily="34" charset="0"/>
              <a:buChar char="•"/>
            </a:pPr>
            <a:r>
              <a:rPr lang="en-US" dirty="0"/>
              <a:t>You should have been scheduled for 1 on 1 training</a:t>
            </a:r>
          </a:p>
          <a:p>
            <a:pPr marL="457200" indent="-457200" algn="l">
              <a:buFont typeface="Arial" panose="020B0604020202020204" pitchFamily="34" charset="0"/>
              <a:buChar char="•"/>
            </a:pPr>
            <a:r>
              <a:rPr lang="en-US" dirty="0"/>
              <a:t>Please call (410)535-8260 or email </a:t>
            </a:r>
            <a:r>
              <a:rPr lang="en-US" dirty="0">
                <a:hlinkClick r:id="rId3"/>
              </a:rPr>
              <a:t>glenn.heaney@calverthealthmed.org</a:t>
            </a:r>
            <a:r>
              <a:rPr lang="en-US" dirty="0"/>
              <a:t> if you have questions</a:t>
            </a:r>
          </a:p>
        </p:txBody>
      </p:sp>
    </p:spTree>
    <p:extLst>
      <p:ext uri="{BB962C8B-B14F-4D97-AF65-F5344CB8AC3E}">
        <p14:creationId xmlns:p14="http://schemas.microsoft.com/office/powerpoint/2010/main" val="21416722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20847</TotalTime>
  <Words>1921</Words>
  <Application>Microsoft Office PowerPoint</Application>
  <PresentationFormat>On-screen Show (4:3)</PresentationFormat>
  <Paragraphs>332</Paragraphs>
  <Slides>61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61</vt:i4>
      </vt:variant>
    </vt:vector>
  </HeadingPairs>
  <TitlesOfParts>
    <vt:vector size="64" baseType="lpstr">
      <vt:lpstr>Arial</vt:lpstr>
      <vt:lpstr>Calibri</vt:lpstr>
      <vt:lpstr>Office Theme</vt:lpstr>
      <vt:lpstr>MEDITECH Expanse ED Provider Training</vt:lpstr>
      <vt:lpstr>Disclaimer</vt:lpstr>
      <vt:lpstr>Table of Contents</vt:lpstr>
      <vt:lpstr>Expanse Login</vt:lpstr>
      <vt:lpstr>MEDITECH Expanse</vt:lpstr>
      <vt:lpstr>Launching into Expanse Web</vt:lpstr>
      <vt:lpstr>Launching into Expanse Web</vt:lpstr>
      <vt:lpstr>Main Menu options Options vary based on access</vt:lpstr>
      <vt:lpstr>Redirect to Sign Queue</vt:lpstr>
      <vt:lpstr>Web ED Tracker</vt:lpstr>
      <vt:lpstr>Web ED Tracker View</vt:lpstr>
      <vt:lpstr>Home Screen navigation</vt:lpstr>
      <vt:lpstr>Navigation Bar Buttons</vt:lpstr>
      <vt:lpstr>Navigation Bar Buttons</vt:lpstr>
      <vt:lpstr>Provider Header</vt:lpstr>
      <vt:lpstr>Options</vt:lpstr>
      <vt:lpstr>Patient Search</vt:lpstr>
      <vt:lpstr>Tabs “Unassigned”</vt:lpstr>
      <vt:lpstr>Tabs “Unassigned”</vt:lpstr>
      <vt:lpstr>Signing up for Patient</vt:lpstr>
      <vt:lpstr>Disclaimer</vt:lpstr>
      <vt:lpstr>Tabs “My List”</vt:lpstr>
      <vt:lpstr>Tabs “My List”</vt:lpstr>
      <vt:lpstr>Order Result Indicator</vt:lpstr>
      <vt:lpstr>Additional Tabs</vt:lpstr>
      <vt:lpstr>Additional Functions</vt:lpstr>
      <vt:lpstr>Additional Functions</vt:lpstr>
      <vt:lpstr>Alternative View</vt:lpstr>
      <vt:lpstr>Alternative View</vt:lpstr>
      <vt:lpstr>Alternative View Incomplete Documents</vt:lpstr>
      <vt:lpstr>The Chart</vt:lpstr>
      <vt:lpstr>Chart Overview</vt:lpstr>
      <vt:lpstr>Summary Tab</vt:lpstr>
      <vt:lpstr>Widget Preferences</vt:lpstr>
      <vt:lpstr>Activity/Flowsheets/Health Mgmt</vt:lpstr>
      <vt:lpstr>History &amp; Problems/Administration/Other Clinical</vt:lpstr>
      <vt:lpstr>History &amp; Problems/Administration/Other Clinical</vt:lpstr>
      <vt:lpstr>History &amp; Problems/Administration/Other Clinical</vt:lpstr>
      <vt:lpstr>Diagnostics/Provider Notes/Nurse/Allied Health/Medications</vt:lpstr>
      <vt:lpstr>Diagnostics/Provider Notes/Nurse/Allied Health/Medications</vt:lpstr>
      <vt:lpstr>Diagnostics/Provider Notes/Nurse/Allied Health/Medications</vt:lpstr>
      <vt:lpstr>Diagnostics/Provider Notes/Nurse/Allied Health/Medications</vt:lpstr>
      <vt:lpstr>Reference Panel</vt:lpstr>
      <vt:lpstr>Reference Panel</vt:lpstr>
      <vt:lpstr>Chart Search</vt:lpstr>
      <vt:lpstr>Reference Panel Widgets</vt:lpstr>
      <vt:lpstr>Document</vt:lpstr>
      <vt:lpstr>Document</vt:lpstr>
      <vt:lpstr>Document</vt:lpstr>
      <vt:lpstr>Document</vt:lpstr>
      <vt:lpstr>Document</vt:lpstr>
      <vt:lpstr>Orders</vt:lpstr>
      <vt:lpstr>Orders</vt:lpstr>
      <vt:lpstr>Enter Orders</vt:lpstr>
      <vt:lpstr>Reconcile</vt:lpstr>
      <vt:lpstr>Transfer Routine By Admitting Provider</vt:lpstr>
      <vt:lpstr>Discharge</vt:lpstr>
      <vt:lpstr>Universal Discharge</vt:lpstr>
      <vt:lpstr>Universal Discharge</vt:lpstr>
      <vt:lpstr>Universal Discharge</vt:lpstr>
      <vt:lpstr>Thank You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BRADY, AMY</dc:creator>
  <cp:lastModifiedBy>Heaney, Glenn</cp:lastModifiedBy>
  <cp:revision>90</cp:revision>
  <dcterms:created xsi:type="dcterms:W3CDTF">2017-08-29T20:48:32Z</dcterms:created>
  <dcterms:modified xsi:type="dcterms:W3CDTF">2021-07-15T13:37:19Z</dcterms:modified>
</cp:coreProperties>
</file>